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62" r:id="rId4"/>
    <p:sldId id="265" r:id="rId5"/>
    <p:sldId id="278" r:id="rId6"/>
    <p:sldId id="266" r:id="rId7"/>
    <p:sldId id="264" r:id="rId8"/>
    <p:sldId id="267" r:id="rId9"/>
    <p:sldId id="269" r:id="rId10"/>
    <p:sldId id="270" r:id="rId11"/>
    <p:sldId id="268" r:id="rId12"/>
    <p:sldId id="271" r:id="rId13"/>
    <p:sldId id="272" r:id="rId14"/>
    <p:sldId id="273" r:id="rId15"/>
    <p:sldId id="274" r:id="rId16"/>
    <p:sldId id="275" r:id="rId17"/>
    <p:sldId id="258" r:id="rId18"/>
    <p:sldId id="260" r:id="rId19"/>
    <p:sldId id="277"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CC44FF5-5F42-4359-BF41-3CFE1A51E379}" type="datetimeFigureOut">
              <a:rPr lang="tr-TR" smtClean="0"/>
              <a:t>12.04.2023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199624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t>12.04.2023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2872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t>12.04.2023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2869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t>12.04.2023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41983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t>12.04.2023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099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t>12.04.2023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074642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CC44FF5-5F42-4359-BF41-3CFE1A51E379}" type="datetimeFigureOut">
              <a:rPr lang="tr-TR" smtClean="0"/>
              <a:t>12.04.2023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1163959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CC44FF5-5F42-4359-BF41-3CFE1A51E379}" type="datetimeFigureOut">
              <a:rPr lang="tr-TR" smtClean="0"/>
              <a:t>12.04.2023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86991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CC44FF5-5F42-4359-BF41-3CFE1A51E379}" type="datetimeFigureOut">
              <a:rPr lang="tr-TR" smtClean="0"/>
              <a:t>12.04.2023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234728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t>12.04.2023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278314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CC44FF5-5F42-4359-BF41-3CFE1A51E379}" type="datetimeFigureOut">
              <a:rPr lang="tr-TR" smtClean="0"/>
              <a:t>12.04.2023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294962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CC44FF5-5F42-4359-BF41-3CFE1A51E379}" type="datetimeFigureOut">
              <a:rPr lang="tr-TR" smtClean="0"/>
              <a:t>12.04.2023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43939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CC44FF5-5F42-4359-BF41-3CFE1A51E379}" type="datetimeFigureOut">
              <a:rPr lang="tr-TR" smtClean="0"/>
              <a:t>12.04.2023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62394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4FF5-5F42-4359-BF41-3CFE1A51E379}" type="datetimeFigureOut">
              <a:rPr lang="tr-TR" smtClean="0"/>
              <a:t>12.04.2023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114902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CC44FF5-5F42-4359-BF41-3CFE1A51E379}" type="datetimeFigureOut">
              <a:rPr lang="tr-TR" smtClean="0"/>
              <a:t>12.04.2023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353241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CC44FF5-5F42-4359-BF41-3CFE1A51E379}" type="datetimeFigureOut">
              <a:rPr lang="tr-TR" smtClean="0"/>
              <a:t>12.04.2023</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E6205C-277B-48BF-A657-0195E33C1B93}" type="slidenum">
              <a:rPr lang="tr-TR" smtClean="0"/>
              <a:t>‹#›</a:t>
            </a:fld>
            <a:endParaRPr lang="tr-TR"/>
          </a:p>
        </p:txBody>
      </p:sp>
    </p:spTree>
    <p:extLst>
      <p:ext uri="{BB962C8B-B14F-4D97-AF65-F5344CB8AC3E}">
        <p14:creationId xmlns:p14="http://schemas.microsoft.com/office/powerpoint/2010/main" val="57586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C44FF5-5F42-4359-BF41-3CFE1A51E379}" type="datetimeFigureOut">
              <a:rPr lang="tr-TR" smtClean="0"/>
              <a:t>12.04.2023</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E6205C-277B-48BF-A657-0195E33C1B93}" type="slidenum">
              <a:rPr lang="tr-TR" smtClean="0"/>
              <a:t>‹#›</a:t>
            </a:fld>
            <a:endParaRPr lang="tr-TR"/>
          </a:p>
        </p:txBody>
      </p:sp>
    </p:spTree>
    <p:extLst>
      <p:ext uri="{BB962C8B-B14F-4D97-AF65-F5344CB8AC3E}">
        <p14:creationId xmlns:p14="http://schemas.microsoft.com/office/powerpoint/2010/main" val="118232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69817" y="3407124"/>
            <a:ext cx="8451273" cy="2001211"/>
          </a:xfrm>
        </p:spPr>
        <p:txBody>
          <a:bodyPr/>
          <a:lstStyle/>
          <a:p>
            <a:r>
              <a:rPr lang="tr-TR" sz="3200" dirty="0"/>
              <a:t>MİKROBİYOLOJİ LABORATUVARINDA UYULMASI GEREKEN </a:t>
            </a:r>
            <a:r>
              <a:rPr lang="tr-TR" sz="3200" dirty="0" smtClean="0"/>
              <a:t>KURALLAR</a:t>
            </a:r>
            <a:br>
              <a:rPr lang="tr-TR" sz="3200" dirty="0" smtClean="0"/>
            </a:br>
            <a:r>
              <a:rPr lang="tr-TR" sz="3200" dirty="0" smtClean="0"/>
              <a:t/>
            </a:r>
            <a:br>
              <a:rPr lang="tr-TR" sz="3200" dirty="0" smtClean="0"/>
            </a:br>
            <a:r>
              <a:rPr lang="fi-FI" sz="3200" dirty="0" smtClean="0"/>
              <a:t>KULLANILAN </a:t>
            </a:r>
            <a:r>
              <a:rPr lang="fi-FI" sz="3200" dirty="0"/>
              <a:t>MALZEME VE ARAÇLARIN TANITIMI</a:t>
            </a:r>
            <a:r>
              <a:rPr lang="tr-TR" dirty="0" smtClean="0"/>
              <a:t/>
            </a:r>
            <a:br>
              <a:rPr lang="tr-TR" dirty="0" smtClean="0"/>
            </a:br>
            <a:r>
              <a:rPr lang="tr-TR" dirty="0" smtClean="0"/>
              <a:t/>
            </a:r>
            <a:br>
              <a:rPr lang="tr-TR" dirty="0" smtClean="0"/>
            </a:br>
            <a:endParaRPr lang="tr-TR" sz="3200" dirty="0">
              <a:solidFill>
                <a:schemeClr val="tx1"/>
              </a:solidFill>
            </a:endParaRPr>
          </a:p>
        </p:txBody>
      </p:sp>
      <p:sp>
        <p:nvSpPr>
          <p:cNvPr id="3" name="Alt Başlık 2"/>
          <p:cNvSpPr>
            <a:spLocks noGrp="1"/>
          </p:cNvSpPr>
          <p:nvPr>
            <p:ph type="subTitle" idx="1"/>
          </p:nvPr>
        </p:nvSpPr>
        <p:spPr>
          <a:xfrm>
            <a:off x="10166946" y="5089680"/>
            <a:ext cx="1911928" cy="637310"/>
          </a:xfrm>
        </p:spPr>
        <p:txBody>
          <a:bodyPr>
            <a:noAutofit/>
          </a:bodyPr>
          <a:lstStyle/>
          <a:p>
            <a:pPr algn="ctr"/>
            <a:r>
              <a:rPr lang="tr-TR" sz="1200" b="1" dirty="0" smtClean="0">
                <a:solidFill>
                  <a:schemeClr val="tx1"/>
                </a:solidFill>
              </a:rPr>
              <a:t>Genel </a:t>
            </a:r>
            <a:r>
              <a:rPr lang="tr-TR" sz="1200" b="1" dirty="0">
                <a:solidFill>
                  <a:schemeClr val="tx1"/>
                </a:solidFill>
              </a:rPr>
              <a:t>Mikrobiyoloji </a:t>
            </a:r>
            <a:endParaRPr lang="tr-TR" sz="1200" b="1" dirty="0" smtClean="0">
              <a:solidFill>
                <a:schemeClr val="tx1"/>
              </a:solidFill>
            </a:endParaRPr>
          </a:p>
          <a:p>
            <a:pPr algn="ctr"/>
            <a:r>
              <a:rPr lang="tr-TR" sz="1200" b="1" dirty="0" smtClean="0">
                <a:solidFill>
                  <a:schemeClr val="tx1"/>
                </a:solidFill>
              </a:rPr>
              <a:t>Laboratuvar Dersi </a:t>
            </a:r>
            <a:r>
              <a:rPr lang="tr-TR" sz="1200" b="1" dirty="0" smtClean="0">
                <a:solidFill>
                  <a:schemeClr val="tx1"/>
                </a:solidFill>
              </a:rPr>
              <a:t>2023</a:t>
            </a:r>
            <a:endParaRPr lang="tr-TR" sz="1200" b="1" dirty="0">
              <a:solidFill>
                <a:schemeClr val="tx1"/>
              </a:solidFill>
            </a:endParaRPr>
          </a:p>
        </p:txBody>
      </p:sp>
      <p:pic>
        <p:nvPicPr>
          <p:cNvPr id="1036" name="Picture 12" descr="Dosya:ERU Logo.jpg - Vikiped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2721" y="124691"/>
            <a:ext cx="1155826" cy="11222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gida.erciyes.edu.tr/upload/ZSPOXP2gida_logo_t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4858" y="5994077"/>
            <a:ext cx="2177143" cy="571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Yağlar | Mey Kim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905" y="4556668"/>
            <a:ext cx="48768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58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ikrobiyoloji Laboratuvarında Güvenlik | Bilim Ve Tek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007" y="3435803"/>
            <a:ext cx="4782993" cy="3186670"/>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r>
              <a:rPr lang="tr-TR" dirty="0"/>
              <a:t>KURALLAR</a:t>
            </a:r>
          </a:p>
        </p:txBody>
      </p:sp>
      <p:sp>
        <p:nvSpPr>
          <p:cNvPr id="3" name="İçerik Yer Tutucusu 2"/>
          <p:cNvSpPr>
            <a:spLocks noGrp="1"/>
          </p:cNvSpPr>
          <p:nvPr>
            <p:ph idx="1"/>
          </p:nvPr>
        </p:nvSpPr>
        <p:spPr>
          <a:xfrm>
            <a:off x="150861" y="1270000"/>
            <a:ext cx="9228666" cy="3880773"/>
          </a:xfrm>
        </p:spPr>
        <p:txBody>
          <a:bodyPr>
            <a:normAutofit lnSpcReduction="10000"/>
          </a:bodyPr>
          <a:lstStyle/>
          <a:p>
            <a:pPr algn="just">
              <a:lnSpc>
                <a:spcPct val="200000"/>
              </a:lnSpc>
            </a:pPr>
            <a:r>
              <a:rPr lang="tr-TR" dirty="0"/>
              <a:t>1. Laboratuvara girerken beyaz ve temiz bir önlük giyilmelidir. Önlük, giysilerin (veya derinin) mikroorganizma, toz, kimyasal madde ve boyalardan kirlenmesini ve korunmasını sağladığı gibi, giysilerdeki toz ve kültürlerin besi yerlerine, kullanılan araç ve gereçlere </a:t>
            </a:r>
            <a:r>
              <a:rPr lang="tr-TR" dirty="0" err="1"/>
              <a:t>kontamine</a:t>
            </a:r>
            <a:r>
              <a:rPr lang="tr-TR" dirty="0"/>
              <a:t> olmasını engeller. Laboratuvar önlüğü laboratuvar dışında giyilmemelidir. </a:t>
            </a:r>
            <a:endParaRPr lang="tr-TR" dirty="0" smtClean="0"/>
          </a:p>
          <a:p>
            <a:pPr>
              <a:lnSpc>
                <a:spcPct val="200000"/>
              </a:lnSpc>
            </a:pPr>
            <a:r>
              <a:rPr lang="tr-TR" dirty="0" smtClean="0"/>
              <a:t>2</a:t>
            </a:r>
            <a:r>
              <a:rPr lang="tr-TR" dirty="0"/>
              <a:t>. Laboratuvara gereksiz eşya (palto, kitap, defter vb.)  </a:t>
            </a:r>
            <a:r>
              <a:rPr lang="tr-TR" dirty="0" smtClean="0"/>
              <a:t>                   sokulmamalıdır</a:t>
            </a:r>
            <a:r>
              <a:rPr lang="tr-TR" dirty="0"/>
              <a:t>. </a:t>
            </a:r>
          </a:p>
        </p:txBody>
      </p:sp>
    </p:spTree>
    <p:extLst>
      <p:ext uri="{BB962C8B-B14F-4D97-AF65-F5344CB8AC3E}">
        <p14:creationId xmlns:p14="http://schemas.microsoft.com/office/powerpoint/2010/main" val="1898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üp Standı 60 Tüplük- Deney Tüpü Sporu 16 m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22"/>
          <a:stretch/>
        </p:blipFill>
        <p:spPr bwMode="auto">
          <a:xfrm>
            <a:off x="9668776" y="4361228"/>
            <a:ext cx="2542346" cy="2302809"/>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3228108" y="609600"/>
            <a:ext cx="6421545" cy="1320800"/>
          </a:xfrm>
        </p:spPr>
        <p:txBody>
          <a:bodyPr/>
          <a:lstStyle/>
          <a:p>
            <a:r>
              <a:rPr lang="tr-TR" dirty="0"/>
              <a:t>KURALLAR</a:t>
            </a:r>
          </a:p>
        </p:txBody>
      </p:sp>
      <p:sp>
        <p:nvSpPr>
          <p:cNvPr id="3" name="İçerik Yer Tutucusu 2"/>
          <p:cNvSpPr>
            <a:spLocks noGrp="1"/>
          </p:cNvSpPr>
          <p:nvPr>
            <p:ph idx="1"/>
          </p:nvPr>
        </p:nvSpPr>
        <p:spPr/>
        <p:txBody>
          <a:bodyPr>
            <a:normAutofit lnSpcReduction="10000"/>
          </a:bodyPr>
          <a:lstStyle/>
          <a:p>
            <a:pPr algn="just">
              <a:lnSpc>
                <a:spcPct val="150000"/>
              </a:lnSpc>
            </a:pPr>
            <a:r>
              <a:rPr lang="tr-TR" dirty="0"/>
              <a:t>3. Laboratuvarda herhangi bir şey yenilmemeli ve içilmemeli (özellikle sigara içilmemeli), çalışırken eller yüze sürülmemeli, ağıza herhangi bir şey sokulmamalıdır. </a:t>
            </a:r>
            <a:endParaRPr lang="tr-TR" dirty="0" smtClean="0"/>
          </a:p>
          <a:p>
            <a:pPr algn="just">
              <a:lnSpc>
                <a:spcPct val="150000"/>
              </a:lnSpc>
            </a:pPr>
            <a:r>
              <a:rPr lang="tr-TR" dirty="0" smtClean="0"/>
              <a:t>4</a:t>
            </a:r>
            <a:r>
              <a:rPr lang="tr-TR" dirty="0"/>
              <a:t>. Çalışma sırasında masanın üzerinde gerekli malzemeden başka eşya bulunmamalı, masa üzerine oturmamalıdır. </a:t>
            </a:r>
            <a:endParaRPr lang="tr-TR" dirty="0" smtClean="0"/>
          </a:p>
          <a:p>
            <a:pPr algn="just">
              <a:lnSpc>
                <a:spcPct val="150000"/>
              </a:lnSpc>
            </a:pPr>
            <a:r>
              <a:rPr lang="tr-TR" dirty="0" smtClean="0"/>
              <a:t>5</a:t>
            </a:r>
            <a:r>
              <a:rPr lang="tr-TR" dirty="0"/>
              <a:t>. İçinde kültür bulunan tüp, </a:t>
            </a:r>
            <a:r>
              <a:rPr lang="tr-TR" dirty="0" err="1"/>
              <a:t>petri</a:t>
            </a:r>
            <a:r>
              <a:rPr lang="tr-TR" dirty="0"/>
              <a:t> kutusu gibi malzeme açık olarak masa üzerine bırakılmamalı, tüpler önlük cebinde taşınmamalı, masa üzerine gelişi güzel konulmamalıdır (özellikle sıvı kültür içerenler). Tüpler </a:t>
            </a:r>
            <a:r>
              <a:rPr lang="tr-TR" dirty="0" err="1"/>
              <a:t>tüplükte</a:t>
            </a:r>
            <a:r>
              <a:rPr lang="tr-TR" dirty="0"/>
              <a:t> tutulmalıdır.</a:t>
            </a:r>
          </a:p>
        </p:txBody>
      </p:sp>
      <p:pic>
        <p:nvPicPr>
          <p:cNvPr id="5122" name="Picture 2" descr="Sarma Sigara Haberleri - Deniz Haber-Kaptan Haber Ajansı-Denizcilik  Haberle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519186"/>
            <a:ext cx="2208550" cy="141121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üp Sporları (Rack)"/>
          <p:cNvPicPr>
            <a:picLocks noChangeAspect="1" noChangeArrowheads="1"/>
          </p:cNvPicPr>
          <p:nvPr/>
        </p:nvPicPr>
        <p:blipFill rotWithShape="1">
          <a:blip r:embed="rId4">
            <a:extLst>
              <a:ext uri="{28A0092B-C50C-407E-A947-70E740481C1C}">
                <a14:useLocalDpi xmlns:a14="http://schemas.microsoft.com/office/drawing/2010/main" val="0"/>
              </a:ext>
            </a:extLst>
          </a:blip>
          <a:srcRect t="13127" b="12231"/>
          <a:stretch/>
        </p:blipFill>
        <p:spPr bwMode="auto">
          <a:xfrm>
            <a:off x="9679183" y="2493818"/>
            <a:ext cx="2483288" cy="185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14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ikrobiyoloji Laboratuvar dönüşüm programı - proje Fuarı - Guangzhou Boka  laboratuvar sistemi Tech Co L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5230" y="4087089"/>
            <a:ext cx="4774370" cy="2615855"/>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552642" y="1357025"/>
            <a:ext cx="8596668" cy="3880773"/>
          </a:xfrm>
        </p:spPr>
        <p:txBody>
          <a:bodyPr/>
          <a:lstStyle/>
          <a:p>
            <a:pPr algn="just">
              <a:lnSpc>
                <a:spcPct val="150000"/>
              </a:lnSpc>
            </a:pPr>
            <a:r>
              <a:rPr lang="tr-TR" dirty="0"/>
              <a:t>6. Çalışırken laboratuvar kapı ve pencereleri kapalı tutulmalı, laboratuvarda yüksek sesle konuşulmamalı, mikroorganizma veya sporlarını etrafa yayacak gereksiz ve ani hareketlerden sakınılmalıdır. </a:t>
            </a:r>
            <a:endParaRPr lang="tr-TR" dirty="0" smtClean="0"/>
          </a:p>
          <a:p>
            <a:pPr algn="just">
              <a:lnSpc>
                <a:spcPct val="150000"/>
              </a:lnSpc>
            </a:pPr>
            <a:r>
              <a:rPr lang="tr-TR" dirty="0" smtClean="0"/>
              <a:t>7</a:t>
            </a:r>
            <a:r>
              <a:rPr lang="tr-TR" dirty="0"/>
              <a:t>. Kültürlerin yere veya masaya dökülmesi veya kültür kaplarının kırılması halinde durum hemen laboratuvar sorumlusuna bildirilmeli ve dökülen kültürün üzeri anında uygun bir dezenfektan çözeltisi ile kaplanarak (örneğin %10’luk </a:t>
            </a:r>
            <a:r>
              <a:rPr lang="tr-TR" dirty="0" err="1"/>
              <a:t>hipoklorit</a:t>
            </a:r>
            <a:r>
              <a:rPr lang="tr-TR" dirty="0"/>
              <a:t> çözeltisi) 15-30 dakika beklenilmeli ve daha sonra temizlenmelidir. </a:t>
            </a:r>
          </a:p>
        </p:txBody>
      </p:sp>
      <p:sp>
        <p:nvSpPr>
          <p:cNvPr id="5" name="Unvan 1"/>
          <p:cNvSpPr>
            <a:spLocks noGrp="1"/>
          </p:cNvSpPr>
          <p:nvPr>
            <p:ph type="title"/>
          </p:nvPr>
        </p:nvSpPr>
        <p:spPr>
          <a:xfrm>
            <a:off x="552642" y="457200"/>
            <a:ext cx="6421545" cy="1320800"/>
          </a:xfrm>
        </p:spPr>
        <p:txBody>
          <a:bodyPr/>
          <a:lstStyle/>
          <a:p>
            <a:r>
              <a:rPr lang="tr-TR" dirty="0"/>
              <a:t>KURALLAR</a:t>
            </a:r>
          </a:p>
        </p:txBody>
      </p:sp>
    </p:spTree>
    <p:extLst>
      <p:ext uri="{BB962C8B-B14F-4D97-AF65-F5344CB8AC3E}">
        <p14:creationId xmlns:p14="http://schemas.microsoft.com/office/powerpoint/2010/main" val="1074632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2668" y="1703389"/>
            <a:ext cx="8596668" cy="3880773"/>
          </a:xfrm>
        </p:spPr>
        <p:txBody>
          <a:bodyPr/>
          <a:lstStyle/>
          <a:p>
            <a:pPr algn="just">
              <a:lnSpc>
                <a:spcPct val="150000"/>
              </a:lnSpc>
            </a:pPr>
            <a:r>
              <a:rPr lang="tr-TR" dirty="0"/>
              <a:t>8. Öze uçları her kullanımdan önce ve sonra </a:t>
            </a:r>
            <a:r>
              <a:rPr lang="tr-TR" dirty="0" err="1"/>
              <a:t>Bunzen</a:t>
            </a:r>
            <a:r>
              <a:rPr lang="tr-TR" dirty="0"/>
              <a:t> beki alevinde usulüne uygun şekilde yakılarak sterilize edilmelidir. </a:t>
            </a:r>
            <a:endParaRPr lang="tr-TR" dirty="0" smtClean="0"/>
          </a:p>
          <a:p>
            <a:pPr algn="just">
              <a:lnSpc>
                <a:spcPct val="150000"/>
              </a:lnSpc>
            </a:pPr>
            <a:r>
              <a:rPr lang="tr-TR" dirty="0" smtClean="0"/>
              <a:t>9</a:t>
            </a:r>
            <a:r>
              <a:rPr lang="tr-TR" dirty="0"/>
              <a:t>. Pipetleme yapılırken kesinlikle üflenmemelidir. </a:t>
            </a:r>
            <a:endParaRPr lang="tr-TR" dirty="0" smtClean="0"/>
          </a:p>
          <a:p>
            <a:pPr algn="just">
              <a:lnSpc>
                <a:spcPct val="150000"/>
              </a:lnSpc>
            </a:pPr>
            <a:r>
              <a:rPr lang="tr-TR" dirty="0" smtClean="0"/>
              <a:t>10</a:t>
            </a:r>
            <a:r>
              <a:rPr lang="tr-TR" dirty="0"/>
              <a:t>. Etil alkol gibi yanıcı, tutuşucu maddeler </a:t>
            </a:r>
            <a:r>
              <a:rPr lang="tr-TR" dirty="0" err="1"/>
              <a:t>Bunzen</a:t>
            </a:r>
            <a:r>
              <a:rPr lang="tr-TR" dirty="0"/>
              <a:t> beki alevi çevresinden uzak tutulmalıdır. </a:t>
            </a:r>
            <a:endParaRPr lang="tr-TR" dirty="0" smtClean="0"/>
          </a:p>
          <a:p>
            <a:pPr algn="just">
              <a:lnSpc>
                <a:spcPct val="150000"/>
              </a:lnSpc>
            </a:pPr>
            <a:r>
              <a:rPr lang="tr-TR" dirty="0" smtClean="0"/>
              <a:t>11</a:t>
            </a:r>
            <a:r>
              <a:rPr lang="tr-TR" dirty="0"/>
              <a:t>. Ellerde kesik, yara ve benzeri durumlar varsa, bunların üzeri ancak su geçirmez bir bantla kapatıldıktan sonra çalışılmalı, aksi takdirde çalışılmamalı ve durum sorumluya iletilmelidir.</a:t>
            </a:r>
          </a:p>
        </p:txBody>
      </p:sp>
      <p:pic>
        <p:nvPicPr>
          <p:cNvPr id="5" name="Resim 4"/>
          <p:cNvPicPr>
            <a:picLocks noChangeAspect="1"/>
          </p:cNvPicPr>
          <p:nvPr/>
        </p:nvPicPr>
        <p:blipFill>
          <a:blip r:embed="rId2"/>
          <a:stretch>
            <a:fillRect/>
          </a:stretch>
        </p:blipFill>
        <p:spPr>
          <a:xfrm>
            <a:off x="9274002" y="5076248"/>
            <a:ext cx="2771775" cy="1647825"/>
          </a:xfrm>
          <a:prstGeom prst="rect">
            <a:avLst/>
          </a:prstGeom>
        </p:spPr>
      </p:pic>
      <p:sp>
        <p:nvSpPr>
          <p:cNvPr id="6" name="Unvan 1"/>
          <p:cNvSpPr>
            <a:spLocks noGrp="1"/>
          </p:cNvSpPr>
          <p:nvPr>
            <p:ph type="title"/>
          </p:nvPr>
        </p:nvSpPr>
        <p:spPr/>
        <p:txBody>
          <a:bodyPr/>
          <a:lstStyle/>
          <a:p>
            <a:r>
              <a:rPr lang="tr-TR" dirty="0"/>
              <a:t>KURALLAR</a:t>
            </a:r>
          </a:p>
        </p:txBody>
      </p:sp>
    </p:spTree>
    <p:extLst>
      <p:ext uri="{BB962C8B-B14F-4D97-AF65-F5344CB8AC3E}">
        <p14:creationId xmlns:p14="http://schemas.microsoft.com/office/powerpoint/2010/main" val="172117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dirty="0"/>
              <a:t>12. Mikroskopun objektif ve oküler kısmı her kullanımdan önce ve sonra ince mercek kağıdı ile veya bir tülbent vasıtasıyla dikkatlice merceğe zarar vermeden temizlenmelidir. </a:t>
            </a:r>
            <a:endParaRPr lang="tr-TR" dirty="0" smtClean="0"/>
          </a:p>
          <a:p>
            <a:pPr algn="just">
              <a:lnSpc>
                <a:spcPct val="150000"/>
              </a:lnSpc>
            </a:pPr>
            <a:r>
              <a:rPr lang="tr-TR" dirty="0" smtClean="0"/>
              <a:t>13</a:t>
            </a:r>
            <a:r>
              <a:rPr lang="tr-TR" dirty="0"/>
              <a:t>. Laboratuvardaki mikroskop, </a:t>
            </a:r>
            <a:r>
              <a:rPr lang="tr-TR" dirty="0" err="1"/>
              <a:t>pH</a:t>
            </a:r>
            <a:r>
              <a:rPr lang="tr-TR" dirty="0"/>
              <a:t> metre, terazi gibi aletler çok dikkatli kullanılmalı ve her kullanımdan sonra kapatılmalıdır. </a:t>
            </a:r>
            <a:endParaRPr lang="tr-TR" dirty="0" smtClean="0"/>
          </a:p>
          <a:p>
            <a:pPr algn="just">
              <a:lnSpc>
                <a:spcPct val="150000"/>
              </a:lnSpc>
            </a:pPr>
            <a:r>
              <a:rPr lang="tr-TR" dirty="0" smtClean="0"/>
              <a:t>14</a:t>
            </a:r>
            <a:r>
              <a:rPr lang="tr-TR" dirty="0"/>
              <a:t>. Çalışma bittikten sonra kirli malzemeler kendilerine ait kaplara konulmalıdır. Örneğin; kullanılmış pipetler, lam ve lamel hemen içinde dezenfektan çözeltisi bulunan özel kaplara aktarılmalıdır.</a:t>
            </a:r>
          </a:p>
        </p:txBody>
      </p:sp>
      <p:pic>
        <p:nvPicPr>
          <p:cNvPr id="5" name="Picture 2" descr="Index of /science8/Sci8 U2 CellsSystems/Sci8_U2_pictur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67109" y="3962763"/>
            <a:ext cx="1800225"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Unvan 1"/>
          <p:cNvSpPr>
            <a:spLocks noGrp="1"/>
          </p:cNvSpPr>
          <p:nvPr>
            <p:ph type="title"/>
          </p:nvPr>
        </p:nvSpPr>
        <p:spPr/>
        <p:txBody>
          <a:bodyPr/>
          <a:lstStyle/>
          <a:p>
            <a:r>
              <a:rPr lang="tr-TR" dirty="0"/>
              <a:t>KURALLAR</a:t>
            </a:r>
          </a:p>
        </p:txBody>
      </p:sp>
    </p:spTree>
    <p:extLst>
      <p:ext uri="{BB962C8B-B14F-4D97-AF65-F5344CB8AC3E}">
        <p14:creationId xmlns:p14="http://schemas.microsoft.com/office/powerpoint/2010/main" val="1726579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7225" y="1803358"/>
            <a:ext cx="8181482" cy="3960752"/>
          </a:xfrm>
        </p:spPr>
        <p:txBody>
          <a:bodyPr/>
          <a:lstStyle/>
          <a:p>
            <a:pPr algn="just">
              <a:lnSpc>
                <a:spcPct val="150000"/>
              </a:lnSpc>
            </a:pPr>
            <a:r>
              <a:rPr lang="tr-TR" dirty="0"/>
              <a:t>15. Çalışma sonunda, kullanılan cam malzemeler sorumlunun belirttiği şekilde sterilize edilmeli veya yıkanmalıdır. </a:t>
            </a:r>
            <a:endParaRPr lang="tr-TR" dirty="0" smtClean="0"/>
          </a:p>
          <a:p>
            <a:pPr algn="just">
              <a:lnSpc>
                <a:spcPct val="150000"/>
              </a:lnSpc>
            </a:pPr>
            <a:r>
              <a:rPr lang="tr-TR" dirty="0" smtClean="0"/>
              <a:t>16</a:t>
            </a:r>
            <a:r>
              <a:rPr lang="tr-TR" dirty="0"/>
              <a:t>. Laboratuvardan çıkmadan önce havagazı ve su muslukları ile mikroskop lambaları kapatılmalıdır. </a:t>
            </a:r>
            <a:endParaRPr lang="tr-TR" dirty="0" smtClean="0"/>
          </a:p>
          <a:p>
            <a:pPr algn="just">
              <a:lnSpc>
                <a:spcPct val="150000"/>
              </a:lnSpc>
            </a:pPr>
            <a:r>
              <a:rPr lang="tr-TR" dirty="0" smtClean="0"/>
              <a:t>17</a:t>
            </a:r>
            <a:r>
              <a:rPr lang="tr-TR" dirty="0"/>
              <a:t>. Çalışma bittikten sonra eller sabunlu su ve gerektiğinde antiseptik bir sıvı ile yıkanmalıdır. </a:t>
            </a:r>
            <a:endParaRPr lang="tr-TR" dirty="0" smtClean="0"/>
          </a:p>
          <a:p>
            <a:pPr algn="just">
              <a:lnSpc>
                <a:spcPct val="150000"/>
              </a:lnSpc>
            </a:pPr>
            <a:r>
              <a:rPr lang="tr-TR" dirty="0" smtClean="0"/>
              <a:t>18</a:t>
            </a:r>
            <a:r>
              <a:rPr lang="tr-TR" dirty="0"/>
              <a:t>. Laboratuvardan kültür ve benzeri materyal dışarıya çıkarılmamalıdır. </a:t>
            </a:r>
          </a:p>
        </p:txBody>
      </p:sp>
      <p:pic>
        <p:nvPicPr>
          <p:cNvPr id="4098" name="Picture 2" descr="Bir Çuval Paraya Satılan O Antibakteriyel Sabunları da Kullansanız  Muhtemelen Ellerinizi Doğru Yıkamıyorsunuz! - onedio.co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77652" y="4585855"/>
            <a:ext cx="2928452" cy="2036619"/>
          </a:xfrm>
          <a:prstGeom prst="rect">
            <a:avLst/>
          </a:prstGeom>
          <a:noFill/>
          <a:extLst>
            <a:ext uri="{909E8E84-426E-40DD-AFC4-6F175D3DCCD1}">
              <a14:hiddenFill xmlns:a14="http://schemas.microsoft.com/office/drawing/2010/main">
                <a:solidFill>
                  <a:srgbClr val="FFFFFF"/>
                </a:solidFill>
              </a14:hiddenFill>
            </a:ext>
          </a:extLst>
        </p:spPr>
      </p:pic>
      <p:sp>
        <p:nvSpPr>
          <p:cNvPr id="5" name="Unvan 1"/>
          <p:cNvSpPr>
            <a:spLocks noGrp="1"/>
          </p:cNvSpPr>
          <p:nvPr>
            <p:ph type="title"/>
          </p:nvPr>
        </p:nvSpPr>
        <p:spPr/>
        <p:txBody>
          <a:bodyPr/>
          <a:lstStyle/>
          <a:p>
            <a:r>
              <a:rPr lang="tr-TR" dirty="0"/>
              <a:t>KURALLAR</a:t>
            </a:r>
          </a:p>
        </p:txBody>
      </p:sp>
      <p:pic>
        <p:nvPicPr>
          <p:cNvPr id="6" name="Resim 5"/>
          <p:cNvPicPr>
            <a:picLocks noChangeAspect="1"/>
          </p:cNvPicPr>
          <p:nvPr/>
        </p:nvPicPr>
        <p:blipFill>
          <a:blip r:embed="rId3"/>
          <a:stretch>
            <a:fillRect/>
          </a:stretch>
        </p:blipFill>
        <p:spPr>
          <a:xfrm>
            <a:off x="3471585" y="219759"/>
            <a:ext cx="1299915" cy="1514945"/>
          </a:xfrm>
          <a:prstGeom prst="rect">
            <a:avLst/>
          </a:prstGeom>
        </p:spPr>
      </p:pic>
    </p:spTree>
    <p:extLst>
      <p:ext uri="{BB962C8B-B14F-4D97-AF65-F5344CB8AC3E}">
        <p14:creationId xmlns:p14="http://schemas.microsoft.com/office/powerpoint/2010/main" val="1624635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3480" y="1440873"/>
            <a:ext cx="8771466" cy="4682837"/>
          </a:xfrm>
        </p:spPr>
        <p:txBody>
          <a:bodyPr>
            <a:normAutofit lnSpcReduction="10000"/>
          </a:bodyPr>
          <a:lstStyle/>
          <a:p>
            <a:pPr algn="just">
              <a:lnSpc>
                <a:spcPct val="150000"/>
              </a:lnSpc>
            </a:pPr>
            <a:r>
              <a:rPr lang="tr-TR" dirty="0"/>
              <a:t>19. Laboratuvar çalışması süresince, laboratuvar görevlilerinin ikaz, uyarı ve isteklerine uyulmalıdır. </a:t>
            </a:r>
            <a:endParaRPr lang="tr-TR" dirty="0" smtClean="0"/>
          </a:p>
          <a:p>
            <a:pPr algn="just">
              <a:lnSpc>
                <a:spcPct val="150000"/>
              </a:lnSpc>
            </a:pPr>
            <a:r>
              <a:rPr lang="tr-TR" dirty="0" smtClean="0"/>
              <a:t>20</a:t>
            </a:r>
            <a:r>
              <a:rPr lang="tr-TR" dirty="0"/>
              <a:t>. Öğrenciler yapılacak olan laboratuvar çalışması ile ilgili bilgileri öğrenmek zorundadırlar. </a:t>
            </a:r>
            <a:endParaRPr lang="tr-TR" dirty="0" smtClean="0"/>
          </a:p>
          <a:p>
            <a:pPr algn="just">
              <a:lnSpc>
                <a:spcPct val="150000"/>
              </a:lnSpc>
            </a:pPr>
            <a:r>
              <a:rPr lang="tr-TR" dirty="0" smtClean="0"/>
              <a:t>21</a:t>
            </a:r>
            <a:r>
              <a:rPr lang="tr-TR" dirty="0"/>
              <a:t>. Laboratuvar bitiminde, bir çalışma raporu hazırlanarak sorumluya teslim edilmelidir. Çalışma raporu aşağıdaki pozisyona uygun olabilir: </a:t>
            </a:r>
            <a:endParaRPr lang="tr-TR" dirty="0" smtClean="0"/>
          </a:p>
          <a:p>
            <a:pPr lvl="1" algn="just">
              <a:lnSpc>
                <a:spcPct val="150000"/>
              </a:lnSpc>
            </a:pPr>
            <a:r>
              <a:rPr lang="tr-TR" dirty="0" smtClean="0"/>
              <a:t>-</a:t>
            </a:r>
            <a:r>
              <a:rPr lang="tr-TR" dirty="0"/>
              <a:t>Başlık </a:t>
            </a:r>
            <a:endParaRPr lang="tr-TR" dirty="0" smtClean="0"/>
          </a:p>
          <a:p>
            <a:pPr lvl="1" algn="just">
              <a:lnSpc>
                <a:spcPct val="150000"/>
              </a:lnSpc>
            </a:pPr>
            <a:r>
              <a:rPr lang="tr-TR" dirty="0" smtClean="0"/>
              <a:t>-</a:t>
            </a:r>
            <a:r>
              <a:rPr lang="tr-TR" dirty="0"/>
              <a:t>Amaç </a:t>
            </a:r>
            <a:endParaRPr lang="tr-TR" dirty="0" smtClean="0"/>
          </a:p>
          <a:p>
            <a:pPr lvl="1" algn="just">
              <a:lnSpc>
                <a:spcPct val="150000"/>
              </a:lnSpc>
            </a:pPr>
            <a:r>
              <a:rPr lang="tr-TR" dirty="0" smtClean="0"/>
              <a:t>-</a:t>
            </a:r>
            <a:r>
              <a:rPr lang="tr-TR" dirty="0"/>
              <a:t>Sonuçlar ve </a:t>
            </a:r>
            <a:r>
              <a:rPr lang="tr-TR" dirty="0" smtClean="0"/>
              <a:t>Yorum</a:t>
            </a:r>
          </a:p>
          <a:p>
            <a:pPr marL="457200" lvl="1" indent="0" algn="just">
              <a:lnSpc>
                <a:spcPct val="150000"/>
              </a:lnSpc>
              <a:buNone/>
            </a:pPr>
            <a:r>
              <a:rPr lang="tr-TR" b="1" i="1" dirty="0" smtClean="0"/>
              <a:t>Not :her dersin son </a:t>
            </a:r>
            <a:r>
              <a:rPr lang="tr-TR" b="1" i="1" dirty="0" err="1" smtClean="0"/>
              <a:t>slaytında</a:t>
            </a:r>
            <a:r>
              <a:rPr lang="tr-TR" b="1" i="1" dirty="0" smtClean="0"/>
              <a:t> rapor formatı gösterilmektedir.</a:t>
            </a:r>
          </a:p>
        </p:txBody>
      </p:sp>
      <p:sp>
        <p:nvSpPr>
          <p:cNvPr id="4" name="Unvan 1"/>
          <p:cNvSpPr>
            <a:spLocks noGrp="1"/>
          </p:cNvSpPr>
          <p:nvPr>
            <p:ph type="title"/>
          </p:nvPr>
        </p:nvSpPr>
        <p:spPr>
          <a:xfrm>
            <a:off x="900545" y="360218"/>
            <a:ext cx="6421545" cy="1320800"/>
          </a:xfrm>
        </p:spPr>
        <p:txBody>
          <a:bodyPr/>
          <a:lstStyle/>
          <a:p>
            <a:r>
              <a:rPr lang="tr-TR" dirty="0"/>
              <a:t>KURALLAR</a:t>
            </a:r>
          </a:p>
        </p:txBody>
      </p:sp>
    </p:spTree>
    <p:extLst>
      <p:ext uri="{BB962C8B-B14F-4D97-AF65-F5344CB8AC3E}">
        <p14:creationId xmlns:p14="http://schemas.microsoft.com/office/powerpoint/2010/main" val="2889719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853" y="235527"/>
            <a:ext cx="8596668" cy="1320800"/>
          </a:xfrm>
        </p:spPr>
        <p:txBody>
          <a:bodyPr>
            <a:normAutofit/>
          </a:bodyPr>
          <a:lstStyle/>
          <a:p>
            <a:pPr algn="ctr"/>
            <a:r>
              <a:rPr lang="tr-TR" sz="3600" b="1" dirty="0" smtClean="0">
                <a:solidFill>
                  <a:schemeClr val="tx1"/>
                </a:solidFill>
              </a:rPr>
              <a:t>Rapor Gönderim Koşulları ve Örnek Rapor Şablonu</a:t>
            </a:r>
            <a:endParaRPr lang="tr-TR" sz="3600" b="1" dirty="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52" y="1548735"/>
            <a:ext cx="5926575" cy="5060317"/>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135" y="1690688"/>
            <a:ext cx="3688773" cy="4918364"/>
          </a:xfrm>
          <a:prstGeom prst="rect">
            <a:avLst/>
          </a:prstGeom>
        </p:spPr>
      </p:pic>
      <p:sp>
        <p:nvSpPr>
          <p:cNvPr id="3" name="Metin kutusu 2"/>
          <p:cNvSpPr txBox="1"/>
          <p:nvPr/>
        </p:nvSpPr>
        <p:spPr>
          <a:xfrm>
            <a:off x="4346861" y="4537702"/>
            <a:ext cx="4073237" cy="646331"/>
          </a:xfrm>
          <a:prstGeom prst="rect">
            <a:avLst/>
          </a:prstGeom>
          <a:noFill/>
        </p:spPr>
        <p:txBody>
          <a:bodyPr wrap="square" rtlCol="0">
            <a:spAutoFit/>
          </a:bodyPr>
          <a:lstStyle/>
          <a:p>
            <a:r>
              <a:rPr lang="tr-TR" dirty="0" err="1" smtClean="0">
                <a:solidFill>
                  <a:srgbClr val="FF0000"/>
                </a:solidFill>
              </a:rPr>
              <a:t>Not:Raporlar</a:t>
            </a:r>
            <a:r>
              <a:rPr lang="tr-TR" dirty="0" smtClean="0">
                <a:solidFill>
                  <a:srgbClr val="FF0000"/>
                </a:solidFill>
              </a:rPr>
              <a:t> </a:t>
            </a:r>
            <a:r>
              <a:rPr lang="tr-TR" u="sng" dirty="0" smtClean="0">
                <a:solidFill>
                  <a:srgbClr val="FF0000"/>
                </a:solidFill>
              </a:rPr>
              <a:t>el yazısı DEĞİL</a:t>
            </a:r>
          </a:p>
          <a:p>
            <a:r>
              <a:rPr lang="tr-TR" u="sng" dirty="0">
                <a:solidFill>
                  <a:srgbClr val="FF0000"/>
                </a:solidFill>
              </a:rPr>
              <a:t> </a:t>
            </a:r>
            <a:r>
              <a:rPr lang="tr-TR" u="sng" dirty="0" smtClean="0">
                <a:solidFill>
                  <a:srgbClr val="FF0000"/>
                </a:solidFill>
              </a:rPr>
              <a:t>PDF </a:t>
            </a:r>
            <a:r>
              <a:rPr lang="tr-TR" dirty="0" smtClean="0">
                <a:solidFill>
                  <a:srgbClr val="FF0000"/>
                </a:solidFill>
              </a:rPr>
              <a:t>formatında olacak !!!!</a:t>
            </a:r>
            <a:endParaRPr lang="tr-TR" dirty="0">
              <a:solidFill>
                <a:srgbClr val="FF0000"/>
              </a:solidFill>
            </a:endParaRPr>
          </a:p>
        </p:txBody>
      </p:sp>
    </p:spTree>
    <p:extLst>
      <p:ext uri="{BB962C8B-B14F-4D97-AF65-F5344CB8AC3E}">
        <p14:creationId xmlns:p14="http://schemas.microsoft.com/office/powerpoint/2010/main" val="3667862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Kaynaklar</a:t>
            </a:r>
            <a:endParaRPr lang="tr-TR" b="1" dirty="0"/>
          </a:p>
        </p:txBody>
      </p:sp>
      <p:sp>
        <p:nvSpPr>
          <p:cNvPr id="3" name="İçerik Yer Tutucusu 2"/>
          <p:cNvSpPr>
            <a:spLocks noGrp="1"/>
          </p:cNvSpPr>
          <p:nvPr>
            <p:ph idx="1"/>
          </p:nvPr>
        </p:nvSpPr>
        <p:spPr>
          <a:xfrm>
            <a:off x="838201" y="1729077"/>
            <a:ext cx="2403764" cy="556923"/>
          </a:xfrm>
        </p:spPr>
        <p:txBody>
          <a:bodyPr/>
          <a:lstStyle/>
          <a:p>
            <a:pPr marL="0" indent="0">
              <a:buNone/>
            </a:pPr>
            <a:r>
              <a:rPr lang="tr-TR" u="sng" dirty="0" smtClean="0"/>
              <a:t>Ana Kaynak</a:t>
            </a:r>
            <a:endParaRPr lang="tr-TR" u="sng" dirty="0"/>
          </a:p>
        </p:txBody>
      </p:sp>
      <p:sp>
        <p:nvSpPr>
          <p:cNvPr id="4" name="İçerik Yer Tutucusu 2"/>
          <p:cNvSpPr txBox="1">
            <a:spLocks/>
          </p:cNvSpPr>
          <p:nvPr/>
        </p:nvSpPr>
        <p:spPr>
          <a:xfrm>
            <a:off x="5043055" y="1981199"/>
            <a:ext cx="6664037" cy="4641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u="sng" dirty="0" smtClean="0"/>
              <a:t>Diğer Kaynaklar</a:t>
            </a:r>
          </a:p>
          <a:p>
            <a:pPr marL="514350" indent="-514350">
              <a:buFont typeface="+mj-lt"/>
              <a:buAutoNum type="arabicPeriod"/>
            </a:pPr>
            <a:r>
              <a:rPr lang="tr-TR" sz="1800" dirty="0" smtClean="0"/>
              <a:t>MEGEP Gıda </a:t>
            </a:r>
            <a:r>
              <a:rPr lang="tr-TR" sz="1800" dirty="0"/>
              <a:t>T</a:t>
            </a:r>
            <a:r>
              <a:rPr lang="tr-TR" sz="1800" dirty="0" smtClean="0"/>
              <a:t>eknolojisi </a:t>
            </a:r>
            <a:r>
              <a:rPr lang="tr-TR" sz="1800" dirty="0"/>
              <a:t>L</a:t>
            </a:r>
            <a:r>
              <a:rPr lang="tr-TR" sz="1800" dirty="0" smtClean="0"/>
              <a:t>aboratuvar Organizasyonu ve Laboratuvar Hizmetleri Föyü</a:t>
            </a:r>
          </a:p>
          <a:p>
            <a:pPr marL="514350" indent="-514350">
              <a:buFont typeface="+mj-lt"/>
              <a:buAutoNum type="arabicPeriod"/>
            </a:pPr>
            <a:r>
              <a:rPr lang="tr-TR" sz="1800" dirty="0" smtClean="0"/>
              <a:t>www.mikrobiyoloji.org</a:t>
            </a:r>
          </a:p>
          <a:p>
            <a:pPr marL="514350" indent="-514350">
              <a:buFont typeface="+mj-lt"/>
              <a:buAutoNum type="arabicPeriod"/>
            </a:pPr>
            <a:r>
              <a:rPr lang="tr-TR" sz="1800" dirty="0"/>
              <a:t>Gıda Mikrobiyolojisi Laboratuvarı 1 A. Kadir HALKMAN, Hilal B. DOĞAN Ankara Üniversitesi Gıda Mühendisliği Bölümü </a:t>
            </a:r>
            <a:endParaRPr lang="tr-TR" sz="1800" dirty="0" smtClean="0"/>
          </a:p>
          <a:p>
            <a:pPr marL="514350" indent="-514350">
              <a:buFont typeface="+mj-lt"/>
              <a:buAutoNum type="arabicPeriod"/>
            </a:pPr>
            <a:r>
              <a:rPr lang="tr-TR" sz="1800" dirty="0"/>
              <a:t>https://www.canlibilimi.com/</a:t>
            </a:r>
          </a:p>
          <a:p>
            <a:pPr marL="0" indent="0">
              <a:buNone/>
            </a:pPr>
            <a:endParaRPr lang="tr-TR" sz="18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286000"/>
            <a:ext cx="3252355" cy="4336473"/>
          </a:xfrm>
          <a:prstGeom prst="rect">
            <a:avLst/>
          </a:prstGeom>
        </p:spPr>
      </p:pic>
    </p:spTree>
    <p:extLst>
      <p:ext uri="{BB962C8B-B14F-4D97-AF65-F5344CB8AC3E}">
        <p14:creationId xmlns:p14="http://schemas.microsoft.com/office/powerpoint/2010/main" val="1400265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MİKROBİYOLOJİ LABORATUVARINDA KULLANILAN MALZEME VE ARAÇLARIN TANITIMI</a:t>
            </a: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7121" t="23637" b="10707"/>
          <a:stretch/>
        </p:blipFill>
        <p:spPr>
          <a:xfrm>
            <a:off x="729250" y="1930400"/>
            <a:ext cx="8492836" cy="4502727"/>
          </a:xfrm>
          <a:prstGeom prst="rect">
            <a:avLst/>
          </a:prstGeom>
        </p:spPr>
      </p:pic>
    </p:spTree>
    <p:extLst>
      <p:ext uri="{BB962C8B-B14F-4D97-AF65-F5344CB8AC3E}">
        <p14:creationId xmlns:p14="http://schemas.microsoft.com/office/powerpoint/2010/main" val="3667946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Mikrobiyoloji</a:t>
            </a:r>
          </a:p>
        </p:txBody>
      </p:sp>
      <p:sp>
        <p:nvSpPr>
          <p:cNvPr id="3" name="İçerik Yer Tutucusu 2"/>
          <p:cNvSpPr>
            <a:spLocks noGrp="1"/>
          </p:cNvSpPr>
          <p:nvPr>
            <p:ph idx="1"/>
          </p:nvPr>
        </p:nvSpPr>
        <p:spPr>
          <a:xfrm>
            <a:off x="677334" y="2160589"/>
            <a:ext cx="9173248" cy="3880773"/>
          </a:xfrm>
        </p:spPr>
        <p:txBody>
          <a:bodyPr/>
          <a:lstStyle/>
          <a:p>
            <a:pPr algn="just">
              <a:lnSpc>
                <a:spcPct val="200000"/>
              </a:lnSpc>
            </a:pPr>
            <a:r>
              <a:rPr lang="tr-TR" dirty="0" smtClean="0"/>
              <a:t>Mikroorganizmalar </a:t>
            </a:r>
            <a:r>
              <a:rPr lang="tr-TR" dirty="0"/>
              <a:t>insanlar, hayvanlar ve bitkilerle birlikte ve bu canlıların bulunduğu çevrede yaygın olarak bulunurlar. </a:t>
            </a:r>
            <a:endParaRPr lang="tr-TR" dirty="0" smtClean="0"/>
          </a:p>
          <a:p>
            <a:pPr algn="just">
              <a:lnSpc>
                <a:spcPct val="200000"/>
              </a:lnSpc>
            </a:pPr>
            <a:r>
              <a:rPr lang="tr-TR" dirty="0" smtClean="0"/>
              <a:t>Her </a:t>
            </a:r>
            <a:r>
              <a:rPr lang="tr-TR" dirty="0"/>
              <a:t>yerde yoğun olarak bulunabilen mikroorganizmaların özelliklerinden, birbirleriyle ve canlılarla olan ilişkilerinden bahseden, bunları laboratuvar ortamında inceleyen ve çeşitli yöntemlerle izole edilmesini gösteren bilim dalı Mikrobiyoloji </a:t>
            </a:r>
            <a:r>
              <a:rPr lang="tr-TR" dirty="0" smtClean="0"/>
              <a:t>bilimidir.</a:t>
            </a:r>
            <a:endParaRPr lang="tr-TR" dirty="0"/>
          </a:p>
        </p:txBody>
      </p:sp>
    </p:spTree>
    <p:extLst>
      <p:ext uri="{BB962C8B-B14F-4D97-AF65-F5344CB8AC3E}">
        <p14:creationId xmlns:p14="http://schemas.microsoft.com/office/powerpoint/2010/main" val="271602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croscope cartoon character with specimen slide — Stock Vector ©  Seamartini #707465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8304" y="4100975"/>
            <a:ext cx="1929732" cy="2729345"/>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r>
              <a:rPr lang="tr-TR" dirty="0"/>
              <a:t>Mikrobiyoloji</a:t>
            </a:r>
          </a:p>
        </p:txBody>
      </p:sp>
      <p:sp>
        <p:nvSpPr>
          <p:cNvPr id="3" name="İçerik Yer Tutucusu 2"/>
          <p:cNvSpPr>
            <a:spLocks noGrp="1"/>
          </p:cNvSpPr>
          <p:nvPr>
            <p:ph idx="1"/>
          </p:nvPr>
        </p:nvSpPr>
        <p:spPr/>
        <p:txBody>
          <a:bodyPr/>
          <a:lstStyle/>
          <a:p>
            <a:pPr algn="just">
              <a:lnSpc>
                <a:spcPct val="150000"/>
              </a:lnSpc>
            </a:pPr>
            <a:r>
              <a:rPr lang="tr-TR" dirty="0"/>
              <a:t>Dünya ve canlılığın oluşumu ile birlikte mikroorganizmalar da oluşmuştur</a:t>
            </a:r>
            <a:r>
              <a:rPr lang="tr-TR" dirty="0" smtClean="0"/>
              <a:t>.</a:t>
            </a:r>
          </a:p>
          <a:p>
            <a:pPr algn="just">
              <a:lnSpc>
                <a:spcPct val="150000"/>
              </a:lnSpc>
            </a:pPr>
            <a:r>
              <a:rPr lang="tr-TR" dirty="0" smtClean="0"/>
              <a:t> İnsanlar tarih boyunca  hastalıklar </a:t>
            </a:r>
            <a:r>
              <a:rPr lang="tr-TR" dirty="0"/>
              <a:t>ve ölüm hakkında çalışmalar yapmışlardır. </a:t>
            </a:r>
            <a:endParaRPr lang="tr-TR" dirty="0" smtClean="0"/>
          </a:p>
          <a:p>
            <a:pPr algn="just">
              <a:lnSpc>
                <a:spcPct val="150000"/>
              </a:lnSpc>
            </a:pPr>
            <a:r>
              <a:rPr lang="tr-TR" dirty="0" smtClean="0"/>
              <a:t>Çözemedikleri </a:t>
            </a:r>
            <a:r>
              <a:rPr lang="tr-TR" dirty="0"/>
              <a:t>konuların doğaüstü güçlere, ilahlara, cinlere, şeytanlara, mucizelere ve tanrılara ait olduğunu düşünmüşlerdir. Daha sonraları bilimsel ve teknolojik alandaki çalışmalar mikrobiyolojinin oluşmasını ve gelişmesini sağlamıştır. </a:t>
            </a:r>
            <a:endParaRPr lang="tr-TR" dirty="0" smtClean="0"/>
          </a:p>
          <a:p>
            <a:pPr algn="just">
              <a:lnSpc>
                <a:spcPct val="150000"/>
              </a:lnSpc>
            </a:pPr>
            <a:r>
              <a:rPr lang="tr-TR" dirty="0" smtClean="0"/>
              <a:t>Basit </a:t>
            </a:r>
            <a:r>
              <a:rPr lang="tr-TR" dirty="0"/>
              <a:t>büyüteçlerle yapılan çalışmalar yerini mikroskoplara bırakınca mikrobiyoloji bugünkü seviyesine </a:t>
            </a:r>
            <a:r>
              <a:rPr lang="tr-TR" dirty="0" smtClean="0"/>
              <a:t>gelebilmiştir.</a:t>
            </a:r>
            <a:endParaRPr lang="tr-TR" dirty="0"/>
          </a:p>
        </p:txBody>
      </p:sp>
    </p:spTree>
    <p:extLst>
      <p:ext uri="{BB962C8B-B14F-4D97-AF65-F5344CB8AC3E}">
        <p14:creationId xmlns:p14="http://schemas.microsoft.com/office/powerpoint/2010/main" val="3145314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Mikroorganizma </a:t>
            </a:r>
            <a:endParaRPr lang="tr-TR" dirty="0"/>
          </a:p>
        </p:txBody>
      </p:sp>
      <p:sp>
        <p:nvSpPr>
          <p:cNvPr id="3" name="İçerik Yer Tutucusu 2"/>
          <p:cNvSpPr>
            <a:spLocks noGrp="1"/>
          </p:cNvSpPr>
          <p:nvPr>
            <p:ph idx="1"/>
          </p:nvPr>
        </p:nvSpPr>
        <p:spPr>
          <a:xfrm>
            <a:off x="677334" y="1930401"/>
            <a:ext cx="8596668" cy="4110962"/>
          </a:xfrm>
        </p:spPr>
        <p:txBody>
          <a:bodyPr/>
          <a:lstStyle/>
          <a:p>
            <a:pPr algn="just">
              <a:lnSpc>
                <a:spcPct val="150000"/>
              </a:lnSpc>
            </a:pPr>
            <a:r>
              <a:rPr lang="tr-TR" dirty="0"/>
              <a:t>• Köken olarak Yunancadaki </a:t>
            </a:r>
            <a:r>
              <a:rPr lang="tr-TR" dirty="0" err="1"/>
              <a:t>mikros</a:t>
            </a:r>
            <a:r>
              <a:rPr lang="tr-TR" dirty="0"/>
              <a:t>; «küçük» ve </a:t>
            </a:r>
            <a:r>
              <a:rPr lang="tr-TR" dirty="0" err="1"/>
              <a:t>organismos</a:t>
            </a:r>
            <a:r>
              <a:rPr lang="tr-TR" dirty="0"/>
              <a:t>; «canlı / organizma« kelimelerinden meydana gelmiştir • Mikroorganizmalar, çıplak gözle görülemeyecek kadar küçük ve tek hücreli canlılar olarak tanımlanırlar • Temel olarak dört çeşit mikroorganizma </a:t>
            </a:r>
            <a:r>
              <a:rPr lang="tr-TR" dirty="0" smtClean="0"/>
              <a:t>vardır;</a:t>
            </a:r>
            <a:endParaRPr lang="tr-TR" dirty="0"/>
          </a:p>
        </p:txBody>
      </p:sp>
      <p:sp>
        <p:nvSpPr>
          <p:cNvPr id="7" name="Aynı Yan Köşesi Kesik Dikdörtgen 6"/>
          <p:cNvSpPr/>
          <p:nvPr/>
        </p:nvSpPr>
        <p:spPr>
          <a:xfrm>
            <a:off x="1191491" y="4031673"/>
            <a:ext cx="1759527" cy="1246909"/>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ynı Yan Köşesi Kesik Dikdörtgen 7"/>
          <p:cNvSpPr/>
          <p:nvPr/>
        </p:nvSpPr>
        <p:spPr>
          <a:xfrm>
            <a:off x="3216141" y="4031673"/>
            <a:ext cx="1759527" cy="1246909"/>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Aynı Yan Köşesi Kesik Dikdörtgen 8"/>
          <p:cNvSpPr/>
          <p:nvPr/>
        </p:nvSpPr>
        <p:spPr>
          <a:xfrm>
            <a:off x="5240791" y="4011282"/>
            <a:ext cx="1759527" cy="1246909"/>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ynı Yan Köşesi Kesik Dikdörtgen 9"/>
          <p:cNvSpPr/>
          <p:nvPr/>
        </p:nvSpPr>
        <p:spPr>
          <a:xfrm>
            <a:off x="7257396" y="3983573"/>
            <a:ext cx="1759527" cy="1246909"/>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1427018" y="4450070"/>
            <a:ext cx="1288472" cy="400110"/>
          </a:xfrm>
          <a:prstGeom prst="rect">
            <a:avLst/>
          </a:prstGeom>
          <a:noFill/>
        </p:spPr>
        <p:txBody>
          <a:bodyPr wrap="square" rtlCol="0">
            <a:spAutoFit/>
          </a:bodyPr>
          <a:lstStyle/>
          <a:p>
            <a:r>
              <a:rPr lang="tr-TR" sz="2000" dirty="0" smtClean="0">
                <a:latin typeface="Arial" panose="020B0604020202020204" pitchFamily="34" charset="0"/>
                <a:cs typeface="Arial" panose="020B0604020202020204" pitchFamily="34" charset="0"/>
              </a:rPr>
              <a:t>Bakteriler </a:t>
            </a:r>
            <a:endParaRPr lang="tr-TR" sz="2000" dirty="0">
              <a:latin typeface="Arial" panose="020B0604020202020204" pitchFamily="34" charset="0"/>
              <a:cs typeface="Arial" panose="020B0604020202020204" pitchFamily="34" charset="0"/>
            </a:endParaRPr>
          </a:p>
        </p:txBody>
      </p:sp>
      <p:sp>
        <p:nvSpPr>
          <p:cNvPr id="12" name="Metin kutusu 11"/>
          <p:cNvSpPr txBox="1"/>
          <p:nvPr/>
        </p:nvSpPr>
        <p:spPr>
          <a:xfrm>
            <a:off x="3443624" y="4434681"/>
            <a:ext cx="1288472" cy="400110"/>
          </a:xfrm>
          <a:prstGeom prst="rect">
            <a:avLst/>
          </a:prstGeom>
          <a:noFill/>
        </p:spPr>
        <p:txBody>
          <a:bodyPr wrap="square" rtlCol="0">
            <a:spAutoFit/>
          </a:bodyPr>
          <a:lstStyle/>
          <a:p>
            <a:r>
              <a:rPr lang="tr-TR" sz="2000" dirty="0" smtClean="0">
                <a:latin typeface="Arial" panose="020B0604020202020204" pitchFamily="34" charset="0"/>
                <a:cs typeface="Arial" panose="020B0604020202020204" pitchFamily="34" charset="0"/>
              </a:rPr>
              <a:t>mantarlar </a:t>
            </a:r>
            <a:endParaRPr lang="tr-TR" sz="2000" dirty="0">
              <a:latin typeface="Arial" panose="020B0604020202020204" pitchFamily="34" charset="0"/>
              <a:cs typeface="Arial" panose="020B0604020202020204" pitchFamily="34" charset="0"/>
            </a:endParaRPr>
          </a:p>
        </p:txBody>
      </p:sp>
      <p:sp>
        <p:nvSpPr>
          <p:cNvPr id="13" name="Metin kutusu 12"/>
          <p:cNvSpPr txBox="1"/>
          <p:nvPr/>
        </p:nvSpPr>
        <p:spPr>
          <a:xfrm>
            <a:off x="5476318" y="4406972"/>
            <a:ext cx="1288472" cy="400110"/>
          </a:xfrm>
          <a:prstGeom prst="rect">
            <a:avLst/>
          </a:prstGeom>
          <a:noFill/>
        </p:spPr>
        <p:txBody>
          <a:bodyPr wrap="square" rtlCol="0">
            <a:spAutoFit/>
          </a:bodyPr>
          <a:lstStyle/>
          <a:p>
            <a:r>
              <a:rPr lang="tr-TR" sz="2000" dirty="0" smtClean="0">
                <a:latin typeface="Arial" panose="020B0604020202020204" pitchFamily="34" charset="0"/>
                <a:cs typeface="Arial" panose="020B0604020202020204" pitchFamily="34" charset="0"/>
              </a:rPr>
              <a:t>Virüsler  </a:t>
            </a:r>
            <a:endParaRPr lang="tr-TR" sz="2000" dirty="0">
              <a:latin typeface="Arial" panose="020B0604020202020204" pitchFamily="34" charset="0"/>
              <a:cs typeface="Arial" panose="020B0604020202020204" pitchFamily="34" charset="0"/>
            </a:endParaRPr>
          </a:p>
        </p:txBody>
      </p:sp>
      <p:sp>
        <p:nvSpPr>
          <p:cNvPr id="14" name="Metin kutusu 13"/>
          <p:cNvSpPr txBox="1"/>
          <p:nvPr/>
        </p:nvSpPr>
        <p:spPr>
          <a:xfrm>
            <a:off x="7542185" y="4420826"/>
            <a:ext cx="1288472" cy="400110"/>
          </a:xfrm>
          <a:prstGeom prst="rect">
            <a:avLst/>
          </a:prstGeom>
          <a:noFill/>
        </p:spPr>
        <p:txBody>
          <a:bodyPr wrap="square" rtlCol="0">
            <a:spAutoFit/>
          </a:bodyPr>
          <a:lstStyle/>
          <a:p>
            <a:r>
              <a:rPr lang="tr-TR" sz="2000" dirty="0" smtClean="0">
                <a:latin typeface="Arial" panose="020B0604020202020204" pitchFamily="34" charset="0"/>
                <a:cs typeface="Arial" panose="020B0604020202020204" pitchFamily="34" charset="0"/>
              </a:rPr>
              <a:t>Parazitler  </a:t>
            </a:r>
            <a:endParaRPr lang="tr-TR" sz="2000" dirty="0">
              <a:latin typeface="Arial" panose="020B0604020202020204" pitchFamily="34" charset="0"/>
              <a:cs typeface="Arial" panose="020B0604020202020204" pitchFamily="34" charset="0"/>
            </a:endParaRPr>
          </a:p>
        </p:txBody>
      </p:sp>
      <p:pic>
        <p:nvPicPr>
          <p:cNvPr id="3074" name="Picture 2" descr="Saccharomyces boulardii monograph | FX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1" y="5443885"/>
            <a:ext cx="1881745" cy="11949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sanlığın tespit ettiği en dirençli bakteri Arktik'te oraya çıktı:  Müdahale edilmezse yılda 10 milyon kişiyi öldürebilir - Sputnik Türki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91" y="5486230"/>
            <a:ext cx="1883025" cy="11526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irus like particle – It looks like a virus, but it is not a virus:  Advantage or disadvantage? - ac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0993" y="5470988"/>
            <a:ext cx="1791767" cy="1183093"/>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5"/>
          <a:stretch>
            <a:fillRect/>
          </a:stretch>
        </p:blipFill>
        <p:spPr>
          <a:xfrm>
            <a:off x="7308123" y="5395505"/>
            <a:ext cx="1708800" cy="1291716"/>
          </a:xfrm>
          <a:prstGeom prst="rect">
            <a:avLst/>
          </a:prstGeom>
        </p:spPr>
      </p:pic>
    </p:spTree>
    <p:extLst>
      <p:ext uri="{BB962C8B-B14F-4D97-AF65-F5344CB8AC3E}">
        <p14:creationId xmlns:p14="http://schemas.microsoft.com/office/powerpoint/2010/main" val="3386902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12315" y="6474193"/>
            <a:ext cx="3740727" cy="261610"/>
          </a:xfrm>
          <a:prstGeom prst="rect">
            <a:avLst/>
          </a:prstGeom>
          <a:noFill/>
        </p:spPr>
        <p:txBody>
          <a:bodyPr wrap="square" rtlCol="0">
            <a:spAutoFit/>
          </a:bodyPr>
          <a:lstStyle/>
          <a:p>
            <a:r>
              <a:rPr lang="tr-TR" sz="1100" dirty="0"/>
              <a:t>https://www.canlibilimi.com/</a:t>
            </a:r>
          </a:p>
        </p:txBody>
      </p:sp>
      <p:pic>
        <p:nvPicPr>
          <p:cNvPr id="12294" name="Picture 6" descr="Bazı hücre tipleri ve biyomoleküllerin büyüklük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11" y="1176193"/>
            <a:ext cx="8268462" cy="5113770"/>
          </a:xfrm>
          <a:prstGeom prst="rect">
            <a:avLst/>
          </a:prstGeom>
          <a:noFill/>
          <a:extLst>
            <a:ext uri="{909E8E84-426E-40DD-AFC4-6F175D3DCCD1}">
              <a14:hiddenFill xmlns:a14="http://schemas.microsoft.com/office/drawing/2010/main">
                <a:solidFill>
                  <a:srgbClr val="FFFFFF"/>
                </a:solidFill>
              </a14:hiddenFill>
            </a:ext>
          </a:extLst>
        </p:spPr>
      </p:pic>
      <p:sp>
        <p:nvSpPr>
          <p:cNvPr id="9" name="Unvan 1"/>
          <p:cNvSpPr>
            <a:spLocks noGrp="1"/>
          </p:cNvSpPr>
          <p:nvPr>
            <p:ph type="title"/>
          </p:nvPr>
        </p:nvSpPr>
        <p:spPr>
          <a:xfrm>
            <a:off x="254708" y="180110"/>
            <a:ext cx="8596668" cy="1320800"/>
          </a:xfrm>
        </p:spPr>
        <p:txBody>
          <a:bodyPr/>
          <a:lstStyle/>
          <a:p>
            <a:r>
              <a:rPr lang="tr-TR" dirty="0" smtClean="0"/>
              <a:t>Mikroorganizma </a:t>
            </a:r>
            <a:endParaRPr lang="tr-TR" dirty="0"/>
          </a:p>
        </p:txBody>
      </p:sp>
    </p:spTree>
    <p:extLst>
      <p:ext uri="{BB962C8B-B14F-4D97-AF65-F5344CB8AC3E}">
        <p14:creationId xmlns:p14="http://schemas.microsoft.com/office/powerpoint/2010/main" val="1257669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Mikroorganizma </a:t>
            </a:r>
          </a:p>
        </p:txBody>
      </p:sp>
      <p:sp>
        <p:nvSpPr>
          <p:cNvPr id="3" name="İçerik Yer Tutucusu 2"/>
          <p:cNvSpPr>
            <a:spLocks noGrp="1"/>
          </p:cNvSpPr>
          <p:nvPr>
            <p:ph idx="1"/>
          </p:nvPr>
        </p:nvSpPr>
        <p:spPr/>
        <p:txBody>
          <a:bodyPr/>
          <a:lstStyle/>
          <a:p>
            <a:pPr algn="just">
              <a:lnSpc>
                <a:spcPct val="150000"/>
              </a:lnSpc>
            </a:pPr>
            <a:r>
              <a:rPr lang="tr-TR" dirty="0"/>
              <a:t>Mikroorganizmalar, yer yüzünde bulunan ilk canlılardır. </a:t>
            </a:r>
            <a:endParaRPr lang="tr-TR" dirty="0" smtClean="0"/>
          </a:p>
          <a:p>
            <a:pPr algn="just">
              <a:lnSpc>
                <a:spcPct val="150000"/>
              </a:lnSpc>
            </a:pPr>
            <a:r>
              <a:rPr lang="tr-TR" dirty="0" smtClean="0"/>
              <a:t>Bir </a:t>
            </a:r>
            <a:r>
              <a:rPr lang="tr-TR" dirty="0"/>
              <a:t>tahmine göre günümüzden üç milyar </a:t>
            </a:r>
            <a:r>
              <a:rPr lang="tr-TR" dirty="0" smtClean="0"/>
              <a:t>yıl önce </a:t>
            </a:r>
            <a:r>
              <a:rPr lang="tr-TR" dirty="0"/>
              <a:t>ilk bakteriler oluşmuş iken, insanlar ise sadece üç milyon yıldan bu yana yeryüzünde </a:t>
            </a:r>
            <a:r>
              <a:rPr lang="tr-TR" dirty="0" smtClean="0"/>
              <a:t>bulunmaktadır.</a:t>
            </a:r>
          </a:p>
          <a:p>
            <a:pPr algn="just">
              <a:lnSpc>
                <a:spcPct val="150000"/>
              </a:lnSpc>
            </a:pPr>
            <a:r>
              <a:rPr lang="tr-TR" dirty="0" smtClean="0"/>
              <a:t>Dünyada </a:t>
            </a:r>
            <a:r>
              <a:rPr lang="tr-TR" dirty="0"/>
              <a:t>500.000 - 6.000.000 arası farklı türde mikroorganizma olduğu tahmin edilmektedir. </a:t>
            </a:r>
            <a:endParaRPr lang="tr-TR" dirty="0" smtClean="0"/>
          </a:p>
          <a:p>
            <a:pPr algn="just">
              <a:lnSpc>
                <a:spcPct val="150000"/>
              </a:lnSpc>
            </a:pPr>
            <a:r>
              <a:rPr lang="tr-TR" dirty="0" smtClean="0"/>
              <a:t>Bugüne </a:t>
            </a:r>
            <a:r>
              <a:rPr lang="tr-TR" dirty="0"/>
              <a:t>kadar bunların % 5'inden daha azı olduğu kabul edilen bakteri, mantar ve </a:t>
            </a:r>
            <a:r>
              <a:rPr lang="tr-TR" dirty="0" err="1"/>
              <a:t>protist</a:t>
            </a:r>
            <a:r>
              <a:rPr lang="tr-TR" dirty="0"/>
              <a:t> tanımlanabilmiştir.</a:t>
            </a:r>
          </a:p>
        </p:txBody>
      </p:sp>
    </p:spTree>
    <p:extLst>
      <p:ext uri="{BB962C8B-B14F-4D97-AF65-F5344CB8AC3E}">
        <p14:creationId xmlns:p14="http://schemas.microsoft.com/office/powerpoint/2010/main" val="2272375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Mikrobiyoloji laboratuvarı</a:t>
            </a:r>
          </a:p>
        </p:txBody>
      </p:sp>
      <p:sp>
        <p:nvSpPr>
          <p:cNvPr id="3" name="İçerik Yer Tutucusu 2"/>
          <p:cNvSpPr>
            <a:spLocks noGrp="1"/>
          </p:cNvSpPr>
          <p:nvPr>
            <p:ph idx="1"/>
          </p:nvPr>
        </p:nvSpPr>
        <p:spPr/>
        <p:txBody>
          <a:bodyPr>
            <a:normAutofit lnSpcReduction="10000"/>
          </a:bodyPr>
          <a:lstStyle/>
          <a:p>
            <a:pPr algn="just">
              <a:lnSpc>
                <a:spcPct val="150000"/>
              </a:lnSpc>
            </a:pPr>
            <a:r>
              <a:rPr lang="tr-TR" dirty="0"/>
              <a:t>Mikrobiyoloji laboratuvarı sadece mikrobiyolojik analizlerin yapıldığı bir yerdir. </a:t>
            </a:r>
            <a:endParaRPr lang="tr-TR" dirty="0" smtClean="0"/>
          </a:p>
          <a:p>
            <a:pPr algn="just">
              <a:lnSpc>
                <a:spcPct val="150000"/>
              </a:lnSpc>
            </a:pPr>
            <a:r>
              <a:rPr lang="tr-TR" dirty="0" smtClean="0"/>
              <a:t>Bu </a:t>
            </a:r>
            <a:r>
              <a:rPr lang="tr-TR" dirty="0"/>
              <a:t>laboratuvarda hangi dal olursa olsun başta </a:t>
            </a:r>
            <a:r>
              <a:rPr lang="tr-TR" u="sng" dirty="0">
                <a:solidFill>
                  <a:schemeClr val="tx1"/>
                </a:solidFill>
              </a:rPr>
              <a:t>patojenle</a:t>
            </a:r>
            <a:r>
              <a:rPr lang="tr-TR" dirty="0">
                <a:solidFill>
                  <a:schemeClr val="tx1"/>
                </a:solidFill>
              </a:rPr>
              <a:t>r</a:t>
            </a:r>
            <a:r>
              <a:rPr lang="tr-TR" dirty="0"/>
              <a:t> de dâhil olmak üzere istenmeyen mikroorganizmaların analizi yapılır. </a:t>
            </a:r>
            <a:endParaRPr lang="tr-TR" dirty="0" smtClean="0"/>
          </a:p>
          <a:p>
            <a:pPr algn="just">
              <a:lnSpc>
                <a:spcPct val="150000"/>
              </a:lnSpc>
            </a:pPr>
            <a:r>
              <a:rPr lang="tr-TR" dirty="0" smtClean="0"/>
              <a:t>Buna </a:t>
            </a:r>
            <a:r>
              <a:rPr lang="tr-TR" dirty="0"/>
              <a:t>bağlı olarak, mikrobiyoloji laboratuvarı sadece "çalışılan materyalin mikrop olduğunun bilincinde olan" eğitimli kişilerin çalışabileceği özel bir alan olarak düşünülmelidir</a:t>
            </a:r>
            <a:r>
              <a:rPr lang="tr-TR" dirty="0" smtClean="0"/>
              <a:t>.</a:t>
            </a:r>
          </a:p>
          <a:p>
            <a:endParaRPr lang="tr-TR" dirty="0"/>
          </a:p>
          <a:p>
            <a:pPr marL="0" indent="0">
              <a:buNone/>
            </a:pPr>
            <a:r>
              <a:rPr lang="tr-TR" b="1" i="1" u="sng" dirty="0" err="1" smtClean="0">
                <a:solidFill>
                  <a:schemeClr val="tx1"/>
                </a:solidFill>
              </a:rPr>
              <a:t>Patojen</a:t>
            </a:r>
            <a:r>
              <a:rPr lang="tr-TR" i="1" dirty="0" err="1" smtClean="0">
                <a:solidFill>
                  <a:schemeClr val="tx1"/>
                </a:solidFill>
              </a:rPr>
              <a:t>;</a:t>
            </a:r>
            <a:r>
              <a:rPr lang="tr-TR" i="1" dirty="0" err="1"/>
              <a:t>H</a:t>
            </a:r>
            <a:r>
              <a:rPr lang="tr-TR" i="1" dirty="0" err="1" smtClean="0"/>
              <a:t>astalığa</a:t>
            </a:r>
            <a:r>
              <a:rPr lang="tr-TR" i="1" dirty="0" smtClean="0"/>
              <a:t> </a:t>
            </a:r>
            <a:r>
              <a:rPr lang="tr-TR" i="1" dirty="0"/>
              <a:t>neden olan her türlü</a:t>
            </a:r>
            <a:r>
              <a:rPr lang="tr-TR" i="1" dirty="0">
                <a:solidFill>
                  <a:schemeClr val="tx1"/>
                </a:solidFill>
              </a:rPr>
              <a:t> </a:t>
            </a:r>
            <a:r>
              <a:rPr lang="tr-TR" i="1" dirty="0"/>
              <a:t>organizma  ve madde.</a:t>
            </a:r>
          </a:p>
        </p:txBody>
      </p:sp>
    </p:spTree>
    <p:extLst>
      <p:ext uri="{BB962C8B-B14F-4D97-AF65-F5344CB8AC3E}">
        <p14:creationId xmlns:p14="http://schemas.microsoft.com/office/powerpoint/2010/main" val="120675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MİKROBİYOLOJİ LABORATUVARINDA UYULMASI GEREKEN KURALLAR</a:t>
            </a:r>
          </a:p>
        </p:txBody>
      </p:sp>
      <p:sp>
        <p:nvSpPr>
          <p:cNvPr id="3" name="İçerik Yer Tutucusu 2"/>
          <p:cNvSpPr>
            <a:spLocks noGrp="1"/>
          </p:cNvSpPr>
          <p:nvPr>
            <p:ph idx="1"/>
          </p:nvPr>
        </p:nvSpPr>
        <p:spPr>
          <a:xfrm>
            <a:off x="677334" y="2160589"/>
            <a:ext cx="9422630" cy="4475738"/>
          </a:xfrm>
        </p:spPr>
        <p:txBody>
          <a:bodyPr>
            <a:normAutofit lnSpcReduction="10000"/>
          </a:bodyPr>
          <a:lstStyle/>
          <a:p>
            <a:pPr algn="just">
              <a:lnSpc>
                <a:spcPct val="160000"/>
              </a:lnSpc>
            </a:pPr>
            <a:r>
              <a:rPr lang="tr-TR" dirty="0"/>
              <a:t>Mikrobiyoloji uygulamalarında </a:t>
            </a:r>
            <a:r>
              <a:rPr lang="tr-TR" dirty="0" smtClean="0"/>
              <a:t>aseptik teknikler </a:t>
            </a:r>
            <a:r>
              <a:rPr lang="tr-TR" dirty="0"/>
              <a:t>ile çalışılmalıdır, </a:t>
            </a:r>
            <a:r>
              <a:rPr lang="tr-TR" b="1" u="sng" dirty="0"/>
              <a:t>Aseptik</a:t>
            </a:r>
            <a:r>
              <a:rPr lang="tr-TR" dirty="0"/>
              <a:t> teknik iki amaca dönük olarak </a:t>
            </a:r>
            <a:r>
              <a:rPr lang="tr-TR" dirty="0" smtClean="0"/>
              <a:t>uygulanır;</a:t>
            </a:r>
          </a:p>
          <a:p>
            <a:pPr lvl="1" algn="just">
              <a:lnSpc>
                <a:spcPct val="150000"/>
              </a:lnSpc>
              <a:buFont typeface="+mj-lt"/>
              <a:buAutoNum type="arabicPeriod"/>
            </a:pPr>
            <a:r>
              <a:rPr lang="tr-TR" dirty="0" smtClean="0"/>
              <a:t>İncelemek </a:t>
            </a:r>
            <a:r>
              <a:rPr lang="tr-TR" dirty="0"/>
              <a:t>istenilen kültürlere çevreden diğer istenmeyen ve incelmeyi yanıltacak mikroorganizmaların bulaşmasını </a:t>
            </a:r>
            <a:r>
              <a:rPr lang="tr-TR" b="1" u="sng" dirty="0"/>
              <a:t>(</a:t>
            </a:r>
            <a:r>
              <a:rPr lang="tr-TR" b="1" u="sng" dirty="0" err="1"/>
              <a:t>kontaminasyonunu</a:t>
            </a:r>
            <a:r>
              <a:rPr lang="tr-TR" dirty="0"/>
              <a:t>) ve kültürün karışık bir kültür halini almasını önlemek, </a:t>
            </a:r>
            <a:endParaRPr lang="tr-TR" dirty="0" smtClean="0"/>
          </a:p>
          <a:p>
            <a:pPr lvl="1" algn="just">
              <a:lnSpc>
                <a:spcPct val="150000"/>
              </a:lnSpc>
              <a:buFont typeface="+mj-lt"/>
              <a:buAutoNum type="arabicPeriod"/>
            </a:pPr>
            <a:r>
              <a:rPr lang="tr-TR" dirty="0" smtClean="0"/>
              <a:t>Kültürdeki </a:t>
            </a:r>
            <a:r>
              <a:rPr lang="tr-TR" dirty="0"/>
              <a:t>mikroorganizmaların özellikle patojen olabileceklerin çevreye ve laboratuvarda çalışanlara bulaşmasını önlemek </a:t>
            </a:r>
          </a:p>
          <a:p>
            <a:pPr marL="57150" indent="0" algn="just">
              <a:lnSpc>
                <a:spcPct val="150000"/>
              </a:lnSpc>
              <a:buNone/>
            </a:pPr>
            <a:r>
              <a:rPr lang="tr-TR" b="1" i="1" u="sng" dirty="0" err="1" smtClean="0"/>
              <a:t>Kontaminasyon</a:t>
            </a:r>
            <a:r>
              <a:rPr lang="tr-TR" i="1" dirty="0" err="1" smtClean="0"/>
              <a:t>:Mikroorganizmaların</a:t>
            </a:r>
            <a:r>
              <a:rPr lang="tr-TR" i="1" dirty="0" smtClean="0"/>
              <a:t> </a:t>
            </a:r>
            <a:r>
              <a:rPr lang="tr-TR" i="1" dirty="0"/>
              <a:t>çevreye ve cansız materyale bulaşması, enfeksiyon: mikroorganizmaların canlıya </a:t>
            </a:r>
            <a:r>
              <a:rPr lang="tr-TR" i="1" dirty="0" smtClean="0"/>
              <a:t>bulaşması.</a:t>
            </a:r>
          </a:p>
          <a:p>
            <a:pPr marL="57150" indent="0" algn="just">
              <a:lnSpc>
                <a:spcPct val="150000"/>
              </a:lnSpc>
              <a:buNone/>
            </a:pPr>
            <a:r>
              <a:rPr lang="tr-TR" b="1" i="1" u="sng" dirty="0" smtClean="0"/>
              <a:t>Aseptik</a:t>
            </a:r>
            <a:r>
              <a:rPr lang="tr-TR" i="1" dirty="0" smtClean="0"/>
              <a:t>: Mikroorganizmadan arındırılmış </a:t>
            </a:r>
            <a:endParaRPr lang="tr-TR" i="1" dirty="0"/>
          </a:p>
          <a:p>
            <a:endParaRPr lang="tr-TR" dirty="0"/>
          </a:p>
        </p:txBody>
      </p:sp>
    </p:spTree>
    <p:extLst>
      <p:ext uri="{BB962C8B-B14F-4D97-AF65-F5344CB8AC3E}">
        <p14:creationId xmlns:p14="http://schemas.microsoft.com/office/powerpoint/2010/main" val="172167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200000"/>
              </a:lnSpc>
            </a:pPr>
            <a:r>
              <a:rPr lang="tr-TR" dirty="0"/>
              <a:t>Mikrobiyoloji laboratuvarlarında </a:t>
            </a:r>
            <a:r>
              <a:rPr lang="tr-TR" dirty="0" err="1"/>
              <a:t>kontaminasyon</a:t>
            </a:r>
            <a:r>
              <a:rPr lang="tr-TR" dirty="0"/>
              <a:t> tehlikesi her zaman mevcuttur. Çünkü mikroorganizmalar derimizde, boğazımızda, burnumuzda, dokunduğumuz tüm yüzeylerde, havada (toz partikülleri ve </a:t>
            </a:r>
            <a:r>
              <a:rPr lang="tr-TR" dirty="0" err="1"/>
              <a:t>aerosoller</a:t>
            </a:r>
            <a:r>
              <a:rPr lang="tr-TR" dirty="0"/>
              <a:t> ile taşınırlar) ve çeşme suyu gibi hemen her ortamda </a:t>
            </a:r>
            <a:r>
              <a:rPr lang="tr-TR" dirty="0" smtClean="0"/>
              <a:t>bulunmaktadır.</a:t>
            </a:r>
          </a:p>
          <a:p>
            <a:pPr algn="just">
              <a:lnSpc>
                <a:spcPct val="200000"/>
              </a:lnSpc>
            </a:pPr>
            <a:r>
              <a:rPr lang="tr-TR" dirty="0" smtClean="0"/>
              <a:t>Dolayısıyla mikrobiyoloji </a:t>
            </a:r>
            <a:r>
              <a:rPr lang="tr-TR" dirty="0"/>
              <a:t>laboratuvarlarında</a:t>
            </a:r>
            <a:r>
              <a:rPr lang="tr-TR" dirty="0" smtClean="0"/>
              <a:t> hem kendi sağlığımız hem de analizin güvenliği için mutlaka uyulması gereken kurallar şu şekildedir;</a:t>
            </a:r>
            <a:endParaRPr lang="tr-TR" dirty="0"/>
          </a:p>
        </p:txBody>
      </p:sp>
      <p:pic>
        <p:nvPicPr>
          <p:cNvPr id="13314" name="Picture 2" descr="10.4% of healthcare workers tested were contaminated with patient bacteria  following PPE remov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2535" y="220588"/>
            <a:ext cx="1912914" cy="184107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s Shaking Hands a Risky Business? - Our Blog - MedWaste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1224" y="4764879"/>
            <a:ext cx="233362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a:stretch>
            <a:fillRect/>
          </a:stretch>
        </p:blipFill>
        <p:spPr>
          <a:xfrm>
            <a:off x="677334" y="220588"/>
            <a:ext cx="2452255" cy="1841078"/>
          </a:xfrm>
          <a:prstGeom prst="rect">
            <a:avLst/>
          </a:prstGeom>
        </p:spPr>
      </p:pic>
      <p:pic>
        <p:nvPicPr>
          <p:cNvPr id="13318" name="Picture 6" descr="Breathing Disease Medical Concept And The Spread Of Illness As.. Stock  Photo, Picture And Royalty Free Image. Image 5599995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560" y="220588"/>
            <a:ext cx="2633004" cy="184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37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775</TotalTime>
  <Words>986</Words>
  <Application>Microsoft Office PowerPoint</Application>
  <PresentationFormat>Geniş ekran</PresentationFormat>
  <Paragraphs>81</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Arial</vt:lpstr>
      <vt:lpstr>Trebuchet MS</vt:lpstr>
      <vt:lpstr>Wingdings 3</vt:lpstr>
      <vt:lpstr>Yüzeyler</vt:lpstr>
      <vt:lpstr>MİKROBİYOLOJİ LABORATUVARINDA UYULMASI GEREKEN KURALLAR  KULLANILAN MALZEME VE ARAÇLARIN TANITIMI  </vt:lpstr>
      <vt:lpstr>Mikrobiyoloji</vt:lpstr>
      <vt:lpstr>Mikrobiyoloji</vt:lpstr>
      <vt:lpstr>Mikroorganizma </vt:lpstr>
      <vt:lpstr>Mikroorganizma </vt:lpstr>
      <vt:lpstr>Mikroorganizma </vt:lpstr>
      <vt:lpstr>Mikrobiyoloji laboratuvarı</vt:lpstr>
      <vt:lpstr>MİKROBİYOLOJİ LABORATUVARINDA UYULMASI GEREKEN KURALLAR</vt:lpstr>
      <vt:lpstr>PowerPoint Sunusu</vt:lpstr>
      <vt:lpstr>KURALLAR</vt:lpstr>
      <vt:lpstr>KURALLAR</vt:lpstr>
      <vt:lpstr>KURALLAR</vt:lpstr>
      <vt:lpstr>KURALLAR</vt:lpstr>
      <vt:lpstr>KURALLAR</vt:lpstr>
      <vt:lpstr>KURALLAR</vt:lpstr>
      <vt:lpstr>KURALLAR</vt:lpstr>
      <vt:lpstr>Rapor Gönderim Koşulları ve Örnek Rapor Şablonu</vt:lpstr>
      <vt:lpstr>Kaynaklar</vt:lpstr>
      <vt:lpstr>MİKROBİYOLOJİ LABORATUVARINDA KULLANILAN MALZEME VE ARAÇLARIN TANITIMI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Admin</dc:creator>
  <cp:lastModifiedBy>acer</cp:lastModifiedBy>
  <cp:revision>30</cp:revision>
  <dcterms:created xsi:type="dcterms:W3CDTF">2020-10-07T10:44:26Z</dcterms:created>
  <dcterms:modified xsi:type="dcterms:W3CDTF">2023-04-12T09:12:04Z</dcterms:modified>
</cp:coreProperties>
</file>