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6" r:id="rId3"/>
    <p:sldId id="308" r:id="rId4"/>
    <p:sldId id="291" r:id="rId5"/>
    <p:sldId id="292" r:id="rId6"/>
    <p:sldId id="264" r:id="rId7"/>
    <p:sldId id="267" r:id="rId8"/>
    <p:sldId id="265" r:id="rId9"/>
    <p:sldId id="272" r:id="rId10"/>
    <p:sldId id="268" r:id="rId11"/>
    <p:sldId id="261" r:id="rId12"/>
    <p:sldId id="279" r:id="rId13"/>
    <p:sldId id="282"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4" r:id="rId28"/>
    <p:sldId id="322" r:id="rId29"/>
    <p:sldId id="323" r:id="rId30"/>
    <p:sldId id="283" r:id="rId31"/>
    <p:sldId id="284" r:id="rId32"/>
    <p:sldId id="285" r:id="rId33"/>
    <p:sldId id="286" r:id="rId34"/>
    <p:sldId id="287" r:id="rId35"/>
    <p:sldId id="325" r:id="rId36"/>
    <p:sldId id="258" r:id="rId37"/>
    <p:sldId id="260" r:id="rId38"/>
    <p:sldId id="281"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199624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2872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2869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41983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099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07464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116395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86991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234728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278314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294962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4393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62394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11490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353241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8CC44FF5-5F42-4359-BF41-3CFE1A51E379}" type="datetimeFigureOut">
              <a:rPr lang="tr-TR" smtClean="0"/>
              <a:pPr/>
              <a:t>27.02.2024</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E6205C-277B-48BF-A657-0195E33C1B93}" type="slidenum">
              <a:rPr lang="tr-TR" smtClean="0"/>
              <a:pPr/>
              <a:t>‹#›</a:t>
            </a:fld>
            <a:endParaRPr lang="tr-TR"/>
          </a:p>
        </p:txBody>
      </p:sp>
    </p:spTree>
    <p:extLst>
      <p:ext uri="{BB962C8B-B14F-4D97-AF65-F5344CB8AC3E}">
        <p14:creationId xmlns:p14="http://schemas.microsoft.com/office/powerpoint/2010/main" val="57586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C44FF5-5F42-4359-BF41-3CFE1A51E379}" type="datetimeFigureOut">
              <a:rPr lang="tr-TR" smtClean="0"/>
              <a:pPr/>
              <a:t>27.02.2024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E6205C-277B-48BF-A657-0195E33C1B93}" type="slidenum">
              <a:rPr lang="tr-TR" smtClean="0"/>
              <a:pPr/>
              <a:t>‹#›</a:t>
            </a:fld>
            <a:endParaRPr lang="tr-TR"/>
          </a:p>
        </p:txBody>
      </p:sp>
    </p:spTree>
    <p:extLst>
      <p:ext uri="{BB962C8B-B14F-4D97-AF65-F5344CB8AC3E}">
        <p14:creationId xmlns:p14="http://schemas.microsoft.com/office/powerpoint/2010/main" val="118232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ill-laboratories.com/analytical-testing/food-microbiology-testing/molecular-microbiology/" TargetMode="External"/><Relationship Id="rId2" Type="http://schemas.openxmlformats.org/officeDocument/2006/relationships/hyperlink" Target="https://food.r-biopharm.com/news/microbial-count-efficient-microbiological-analyses/" TargetMode="External"/><Relationship Id="rId1" Type="http://schemas.openxmlformats.org/officeDocument/2006/relationships/slideLayout" Target="../slideLayouts/slideLayout2.xml"/><Relationship Id="rId5" Type="http://schemas.openxmlformats.org/officeDocument/2006/relationships/hyperlink" Target="mailto:sidasmedya@gmail.com" TargetMode="Externa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33879" y="715964"/>
            <a:ext cx="7766936" cy="3278820"/>
          </a:xfrm>
        </p:spPr>
        <p:style>
          <a:lnRef idx="2">
            <a:schemeClr val="accent5"/>
          </a:lnRef>
          <a:fillRef idx="1">
            <a:schemeClr val="lt1"/>
          </a:fillRef>
          <a:effectRef idx="0">
            <a:schemeClr val="accent5"/>
          </a:effectRef>
          <a:fontRef idx="minor">
            <a:schemeClr val="dk1"/>
          </a:fontRef>
        </p:style>
        <p:txBody>
          <a:bodyPr>
            <a:scene3d>
              <a:camera prst="orthographicFront"/>
              <a:lightRig rig="threePt" dir="t"/>
            </a:scene3d>
            <a:sp3d extrusionH="57150">
              <a:bevelT w="38100" h="38100" prst="relaxedInset"/>
            </a:sp3d>
          </a:bodyPr>
          <a:lstStyle/>
          <a:p>
            <a:pPr algn="ctr"/>
            <a:r>
              <a:rPr lang="tr-TR" sz="2800" dirty="0">
                <a:ln w="0"/>
                <a:solidFill>
                  <a:schemeClr val="tx1"/>
                </a:solidFill>
                <a:effectLst>
                  <a:outerShdw blurRad="38100" dist="19050" dir="2700000" algn="tl" rotWithShape="0">
                    <a:schemeClr val="dk1">
                      <a:alpha val="40000"/>
                    </a:schemeClr>
                  </a:outerShdw>
                </a:effectLst>
              </a:rPr>
              <a:t>Gıdaların Mikrobiyolojik Muayenesi için Örnek Alınması </a:t>
            </a:r>
            <a:r>
              <a:rPr lang="tr-TR" sz="2800" dirty="0" err="1">
                <a:ln w="0"/>
                <a:solidFill>
                  <a:schemeClr val="tx1"/>
                </a:solidFill>
                <a:effectLst>
                  <a:outerShdw blurRad="38100" dist="19050" dir="2700000" algn="tl" rotWithShape="0">
                    <a:schemeClr val="dk1">
                      <a:alpha val="40000"/>
                    </a:schemeClr>
                  </a:outerShdw>
                </a:effectLst>
              </a:rPr>
              <a:t>Dilüsyon</a:t>
            </a:r>
            <a:r>
              <a:rPr lang="tr-TR" sz="2800" dirty="0">
                <a:ln w="0"/>
                <a:solidFill>
                  <a:schemeClr val="tx1"/>
                </a:solidFill>
                <a:effectLst>
                  <a:outerShdw blurRad="38100" dist="19050" dir="2700000" algn="tl" rotWithShape="0">
                    <a:schemeClr val="dk1">
                      <a:alpha val="40000"/>
                    </a:schemeClr>
                  </a:outerShdw>
                </a:effectLst>
              </a:rPr>
              <a:t> Hazırlama ve Mikrobiyolojik Ekim Yöntemleri</a:t>
            </a:r>
            <a:br>
              <a:rPr lang="tr-TR" sz="2800" dirty="0">
                <a:solidFill>
                  <a:schemeClr val="tx1"/>
                </a:solidFill>
              </a:rPr>
            </a:br>
            <a:br>
              <a:rPr lang="tr-TR" sz="2800" dirty="0">
                <a:solidFill>
                  <a:schemeClr val="tx1"/>
                </a:solidFill>
              </a:rPr>
            </a:br>
            <a:r>
              <a:rPr lang="tr-TR" sz="2400" dirty="0">
                <a:solidFill>
                  <a:schemeClr val="tx1"/>
                </a:solidFill>
              </a:rPr>
              <a:t>2. Hafta</a:t>
            </a:r>
            <a:br>
              <a:rPr lang="tr-TR" sz="4400" dirty="0">
                <a:solidFill>
                  <a:schemeClr val="tx1"/>
                </a:solidFill>
              </a:rPr>
            </a:br>
            <a:endParaRPr lang="tr-TR" sz="1800" dirty="0">
              <a:solidFill>
                <a:schemeClr val="tx1"/>
              </a:solidFill>
            </a:endParaRPr>
          </a:p>
        </p:txBody>
      </p:sp>
      <p:pic>
        <p:nvPicPr>
          <p:cNvPr id="1036" name="Picture 12" descr="Dosya:ERU Logo.jpg - Vikiped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3048" y="138545"/>
            <a:ext cx="1155826"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gida.erciyes.edu.tr/upload/ZSPOXP2gida_logo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77143" cy="5715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1302392" y="4050836"/>
            <a:ext cx="2891066" cy="2348203"/>
          </a:xfrm>
          <a:prstGeom prst="rect">
            <a:avLst/>
          </a:prstGeom>
          <a:ln>
            <a:noFill/>
          </a:ln>
          <a:effectLst>
            <a:softEdge rad="112500"/>
          </a:effectLst>
        </p:spPr>
      </p:pic>
      <p:sp>
        <p:nvSpPr>
          <p:cNvPr id="18434" name="AutoShape 2" descr="GIDA MİKROBİYOLOJİSİ LABORATUVAR FÖY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8435" name="Picture 3"/>
          <p:cNvPicPr>
            <a:picLocks noChangeAspect="1" noChangeArrowheads="1"/>
          </p:cNvPicPr>
          <p:nvPr/>
        </p:nvPicPr>
        <p:blipFill>
          <a:blip r:embed="rId5"/>
          <a:srcRect/>
          <a:stretch>
            <a:fillRect/>
          </a:stretch>
        </p:blipFill>
        <p:spPr bwMode="auto">
          <a:xfrm>
            <a:off x="4177480" y="4031531"/>
            <a:ext cx="3270456" cy="2339771"/>
          </a:xfrm>
          <a:prstGeom prst="rect">
            <a:avLst/>
          </a:prstGeom>
          <a:ln>
            <a:noFill/>
          </a:ln>
          <a:effectLst>
            <a:softEdge rad="112500"/>
          </a:effectLst>
        </p:spPr>
      </p:pic>
      <p:pic>
        <p:nvPicPr>
          <p:cNvPr id="18437" name="Picture 5" descr="AKDENİZ ÜNİVERSİTESİ MÜHENDİSLİK FAKÜLTESİ ÇEVRE MÜHENDİSLİĞİ BÖLÜMÜ ÇEVRE  MİKROBİYOLOJİSİ UYGULAMA KLAVUZU - PDF Ücretsiz indirin"/>
          <p:cNvPicPr>
            <a:picLocks noChangeAspect="1" noChangeArrowheads="1"/>
          </p:cNvPicPr>
          <p:nvPr/>
        </p:nvPicPr>
        <p:blipFill>
          <a:blip r:embed="rId6"/>
          <a:srcRect/>
          <a:stretch>
            <a:fillRect/>
          </a:stretch>
        </p:blipFill>
        <p:spPr bwMode="auto">
          <a:xfrm>
            <a:off x="7456027" y="4022520"/>
            <a:ext cx="3015328" cy="2348784"/>
          </a:xfrm>
          <a:prstGeom prst="rect">
            <a:avLst/>
          </a:prstGeom>
          <a:ln>
            <a:noFill/>
          </a:ln>
          <a:effectLst>
            <a:softEdge rad="112500"/>
          </a:effectLst>
        </p:spPr>
      </p:pic>
      <p:sp>
        <p:nvSpPr>
          <p:cNvPr id="10" name="9 Dikdörtgen"/>
          <p:cNvSpPr/>
          <p:nvPr/>
        </p:nvSpPr>
        <p:spPr>
          <a:xfrm>
            <a:off x="293688" y="590873"/>
            <a:ext cx="3048000" cy="902811"/>
          </a:xfrm>
          <a:prstGeom prst="rect">
            <a:avLst/>
          </a:prstGeom>
        </p:spPr>
        <p:txBody>
          <a:bodyPr>
            <a:spAutoFit/>
          </a:bodyPr>
          <a:lstStyle/>
          <a:p>
            <a:pPr lvl="0" defTabSz="457200">
              <a:spcBef>
                <a:spcPts val="1000"/>
              </a:spcBef>
              <a:buClr>
                <a:srgbClr val="90C226"/>
              </a:buClr>
              <a:buSzPct val="80000"/>
            </a:pPr>
            <a:r>
              <a:rPr lang="tr-TR" sz="1200" b="1" dirty="0">
                <a:solidFill>
                  <a:prstClr val="black"/>
                </a:solidFill>
              </a:rPr>
              <a:t>Gıda Mikrobiyoloji </a:t>
            </a:r>
          </a:p>
          <a:p>
            <a:pPr lvl="0" defTabSz="457200">
              <a:spcBef>
                <a:spcPts val="1000"/>
              </a:spcBef>
              <a:buClr>
                <a:srgbClr val="90C226"/>
              </a:buClr>
              <a:buSzPct val="80000"/>
            </a:pPr>
            <a:r>
              <a:rPr lang="tr-TR" sz="1200" b="1" dirty="0">
                <a:solidFill>
                  <a:prstClr val="black"/>
                </a:solidFill>
              </a:rPr>
              <a:t>Laboratuvar Dersi 2023</a:t>
            </a:r>
          </a:p>
          <a:p>
            <a:pPr lvl="0" defTabSz="457200">
              <a:spcBef>
                <a:spcPts val="1000"/>
              </a:spcBef>
              <a:buClr>
                <a:srgbClr val="90C226"/>
              </a:buClr>
              <a:buSzPct val="80000"/>
            </a:pPr>
            <a:endParaRPr lang="tr-TR" sz="1200" b="1" dirty="0">
              <a:solidFill>
                <a:prstClr val="black"/>
              </a:solidFill>
            </a:endParaRPr>
          </a:p>
        </p:txBody>
      </p:sp>
    </p:spTree>
    <p:extLst>
      <p:ext uri="{BB962C8B-B14F-4D97-AF65-F5344CB8AC3E}">
        <p14:creationId xmlns:p14="http://schemas.microsoft.com/office/powerpoint/2010/main" val="5185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6582"/>
          </a:xfrm>
        </p:spPr>
        <p:txBody>
          <a:bodyPr>
            <a:noAutofit/>
          </a:bodyPr>
          <a:lstStyle/>
          <a:p>
            <a:r>
              <a:rPr lang="tr-TR" sz="2800" dirty="0"/>
              <a:t>Örnek Miktarını Etkileyen Faktörler</a:t>
            </a:r>
            <a:br>
              <a:rPr lang="tr-TR" sz="2800" dirty="0"/>
            </a:br>
            <a:endParaRPr lang="tr-TR" sz="2800" dirty="0"/>
          </a:p>
        </p:txBody>
      </p:sp>
      <p:sp>
        <p:nvSpPr>
          <p:cNvPr id="3" name="İçerik Yer Tutucusu 2"/>
          <p:cNvSpPr>
            <a:spLocks noGrp="1"/>
          </p:cNvSpPr>
          <p:nvPr>
            <p:ph idx="1"/>
          </p:nvPr>
        </p:nvSpPr>
        <p:spPr>
          <a:xfrm>
            <a:off x="677334" y="1316183"/>
            <a:ext cx="9145539" cy="5417126"/>
          </a:xfrm>
        </p:spPr>
        <p:txBody>
          <a:bodyPr>
            <a:normAutofit fontScale="92500" lnSpcReduction="10000"/>
          </a:bodyPr>
          <a:lstStyle/>
          <a:p>
            <a:r>
              <a:rPr lang="tr-TR" dirty="0"/>
              <a:t>Analize alınacak örnek sayısı ne kadar fazla olursa gerçek sonuca o kadar çok yaklaşılır</a:t>
            </a:r>
          </a:p>
          <a:p>
            <a:r>
              <a:rPr lang="tr-TR" dirty="0"/>
              <a:t>5 örnekle çalışmak tavsiye edilir.</a:t>
            </a:r>
          </a:p>
          <a:p>
            <a:r>
              <a:rPr lang="tr-TR" dirty="0"/>
              <a:t>Standart bir mikrobiyolojik sayım için 10 g örnek, patojenlerin var/yok testlerinde ise 25 g örnek alınır. Örneğin toplam bakteri, </a:t>
            </a:r>
            <a:r>
              <a:rPr lang="tr-TR" dirty="0" err="1"/>
              <a:t>koliform</a:t>
            </a:r>
            <a:r>
              <a:rPr lang="tr-TR" dirty="0"/>
              <a:t> bakteriler, </a:t>
            </a:r>
            <a:r>
              <a:rPr lang="tr-TR" i="1" dirty="0"/>
              <a:t>Stafilokok</a:t>
            </a:r>
            <a:r>
              <a:rPr lang="tr-TR" dirty="0"/>
              <a:t> bakterileri, maya ve küfler 10 g, </a:t>
            </a:r>
            <a:r>
              <a:rPr lang="tr-TR" i="1" dirty="0" err="1"/>
              <a:t>Salmonella</a:t>
            </a:r>
            <a:r>
              <a:rPr lang="tr-TR" i="1" dirty="0"/>
              <a:t> </a:t>
            </a:r>
            <a:r>
              <a:rPr lang="tr-TR" dirty="0"/>
              <a:t>ve </a:t>
            </a:r>
            <a:r>
              <a:rPr lang="tr-TR" i="1" dirty="0" err="1"/>
              <a:t>Listeria</a:t>
            </a:r>
            <a:r>
              <a:rPr lang="tr-TR" dirty="0"/>
              <a:t> için 25 g olmak üzere en az 60 g örnek alınır.</a:t>
            </a:r>
          </a:p>
          <a:p>
            <a:r>
              <a:rPr lang="tr-TR" dirty="0"/>
              <a:t>Örnekten mutlaka şahit numune alınmalıdır. Analizin tekrarlanabileceği düşünülerek örnek 200–250 g - ml alınmalıdır.</a:t>
            </a:r>
          </a:p>
          <a:p>
            <a:r>
              <a:rPr lang="tr-TR" dirty="0"/>
              <a:t>Hastalar, yaşlılar, hamileler ve çocuklar için hazırlanmış olan gıdalardan daha fazla örnek alınmalıdır.</a:t>
            </a:r>
          </a:p>
          <a:p>
            <a:r>
              <a:rPr lang="tr-TR" dirty="0"/>
              <a:t>Fındık ezmesi gibi analiz sırasında </a:t>
            </a:r>
            <a:r>
              <a:rPr lang="tr-TR" dirty="0" err="1"/>
              <a:t>homojenizasyonu</a:t>
            </a:r>
            <a:r>
              <a:rPr lang="tr-TR" dirty="0"/>
              <a:t> zor olan gıdalardan daha fazla sayıda örnek alınmalıdır.</a:t>
            </a:r>
          </a:p>
          <a:p>
            <a:r>
              <a:rPr lang="tr-TR" dirty="0"/>
              <a:t>Ambalaj boyutu küçüldükçe daha fazla sayıda örnek alınmalıdır.</a:t>
            </a:r>
          </a:p>
          <a:p>
            <a:r>
              <a:rPr lang="tr-TR" dirty="0"/>
              <a:t>Çabuk bozulan gıdalardan daha çok örnek alınmalıdır.</a:t>
            </a:r>
          </a:p>
          <a:p>
            <a:r>
              <a:rPr lang="tr-TR" dirty="0"/>
              <a:t>Pasta, dondurma, yumurta içeren </a:t>
            </a:r>
            <a:r>
              <a:rPr lang="tr-TR" i="1" dirty="0" err="1"/>
              <a:t>Salmonella</a:t>
            </a:r>
            <a:r>
              <a:rPr lang="tr-TR" i="1" dirty="0"/>
              <a:t>, </a:t>
            </a:r>
            <a:r>
              <a:rPr lang="tr-TR" i="1" dirty="0" err="1"/>
              <a:t>Listeria</a:t>
            </a:r>
            <a:r>
              <a:rPr lang="tr-TR" i="1" dirty="0"/>
              <a:t> </a:t>
            </a:r>
            <a:r>
              <a:rPr lang="tr-TR" dirty="0"/>
              <a:t>gibi patojen bakteri riski yüksek olan gıdalardan daha çok örnek alınmalıdır.</a:t>
            </a:r>
          </a:p>
          <a:p>
            <a:r>
              <a:rPr lang="tr-TR" dirty="0"/>
              <a:t>Üretiminde basit teknoloji uygulayan işletmelerden modern olanlara göre daha çok örnek alınması gerekir.</a:t>
            </a:r>
          </a:p>
        </p:txBody>
      </p:sp>
    </p:spTree>
    <p:extLst>
      <p:ext uri="{BB962C8B-B14F-4D97-AF65-F5344CB8AC3E}">
        <p14:creationId xmlns:p14="http://schemas.microsoft.com/office/powerpoint/2010/main" val="117308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06582"/>
          </a:xfrm>
        </p:spPr>
        <p:txBody>
          <a:bodyPr>
            <a:normAutofit/>
          </a:bodyPr>
          <a:lstStyle/>
          <a:p>
            <a:r>
              <a:rPr lang="tr-TR" sz="2800" dirty="0"/>
              <a:t>Alınan Örneklerin Taşınması ve Muhafaza Edilmesi</a:t>
            </a:r>
          </a:p>
        </p:txBody>
      </p:sp>
      <p:sp>
        <p:nvSpPr>
          <p:cNvPr id="3" name="İçerik Yer Tutucusu 2"/>
          <p:cNvSpPr>
            <a:spLocks noGrp="1"/>
          </p:cNvSpPr>
          <p:nvPr>
            <p:ph idx="1"/>
          </p:nvPr>
        </p:nvSpPr>
        <p:spPr>
          <a:xfrm>
            <a:off x="677334" y="1316183"/>
            <a:ext cx="7801648" cy="5250006"/>
          </a:xfrm>
        </p:spPr>
        <p:txBody>
          <a:bodyPr>
            <a:normAutofit/>
          </a:bodyPr>
          <a:lstStyle/>
          <a:p>
            <a:pPr marL="0" indent="0">
              <a:buNone/>
            </a:pPr>
            <a:r>
              <a:rPr lang="tr-TR" dirty="0"/>
              <a:t>Alınan örneklerin, mikroorganizma sayısında artma veya azalma olmayacak şekilde ve gıdanın yapısına uygun koşullarda hemen laboratuvara getirilmesi ve mümkünse bir saat içinde analiz edilmesi gerekir. Örneğin laboratuvara taşınması, uygun olmayan koşullarda yapılmışsa bu durum analiz raporunda mutlaka belirtilmelidir.</a:t>
            </a:r>
          </a:p>
          <a:p>
            <a:r>
              <a:rPr lang="tr-TR" dirty="0"/>
              <a:t>Nem geçirmeyen, steril cam, metal vb. kabıyla örnek alınmış tahıllar, un gibi </a:t>
            </a:r>
            <a:r>
              <a:rPr lang="tr-TR" dirty="0" err="1"/>
              <a:t>mikrobiyal</a:t>
            </a:r>
            <a:r>
              <a:rPr lang="tr-TR" dirty="0"/>
              <a:t> yönden stabil gıdalar </a:t>
            </a:r>
            <a:r>
              <a:rPr lang="tr-TR" dirty="0">
                <a:solidFill>
                  <a:srgbClr val="FF0000"/>
                </a:solidFill>
              </a:rPr>
              <a:t>normal koşullarda </a:t>
            </a:r>
            <a:r>
              <a:rPr lang="tr-TR" dirty="0"/>
              <a:t>laboratuvara taşınır.</a:t>
            </a:r>
          </a:p>
          <a:p>
            <a:r>
              <a:rPr lang="tr-TR" dirty="0"/>
              <a:t>Bozulmuş, ısıl işlem görmüş, soğutulmuş gıdalar </a:t>
            </a:r>
            <a:r>
              <a:rPr lang="tr-TR" dirty="0">
                <a:solidFill>
                  <a:srgbClr val="FF0000"/>
                </a:solidFill>
              </a:rPr>
              <a:t>0 ile +4°C </a:t>
            </a:r>
            <a:r>
              <a:rPr lang="tr-TR" dirty="0"/>
              <a:t>arasında soğutmalı koşullarda laboratuvara getirilir.</a:t>
            </a:r>
          </a:p>
          <a:p>
            <a:r>
              <a:rPr lang="tr-TR" dirty="0" err="1"/>
              <a:t>Bombajlı</a:t>
            </a:r>
            <a:r>
              <a:rPr lang="tr-TR" dirty="0"/>
              <a:t> konserve kutuları veya </a:t>
            </a:r>
            <a:r>
              <a:rPr lang="tr-TR" dirty="0" err="1"/>
              <a:t>bombaj</a:t>
            </a:r>
            <a:r>
              <a:rPr lang="tr-TR" dirty="0"/>
              <a:t> tehlikesi olan gıdalar patlama olasılığına karşı ayrıca ambalajlandıktan sonra laboratuvara getirilmelidir.</a:t>
            </a:r>
          </a:p>
          <a:p>
            <a:r>
              <a:rPr lang="tr-TR" dirty="0"/>
              <a:t>Dondurulmuş gıdalar analiz yapılıncaya kadar derin dondurucuda                 </a:t>
            </a:r>
            <a:r>
              <a:rPr lang="tr-TR" dirty="0">
                <a:solidFill>
                  <a:srgbClr val="FF0000"/>
                </a:solidFill>
              </a:rPr>
              <a:t>-18°C’de </a:t>
            </a:r>
            <a:r>
              <a:rPr lang="tr-TR" dirty="0"/>
              <a:t>çözünmeden, donmuş durumda muhafaza edilmelidir.</a:t>
            </a:r>
          </a:p>
        </p:txBody>
      </p:sp>
      <p:pic>
        <p:nvPicPr>
          <p:cNvPr id="5" name="Resim 4"/>
          <p:cNvPicPr>
            <a:picLocks noChangeAspect="1"/>
          </p:cNvPicPr>
          <p:nvPr/>
        </p:nvPicPr>
        <p:blipFill>
          <a:blip r:embed="rId2"/>
          <a:stretch>
            <a:fillRect/>
          </a:stretch>
        </p:blipFill>
        <p:spPr>
          <a:xfrm>
            <a:off x="8739353" y="1856508"/>
            <a:ext cx="2423678" cy="2424547"/>
          </a:xfrm>
          <a:prstGeom prst="rect">
            <a:avLst/>
          </a:prstGeom>
        </p:spPr>
      </p:pic>
      <p:pic>
        <p:nvPicPr>
          <p:cNvPr id="6" name="Picture 2" descr="Soğuk Taşıma Çantası, Numune Şişeleri iç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352" y="4281056"/>
            <a:ext cx="2423679" cy="242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4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2586" y="742335"/>
            <a:ext cx="8596668" cy="706582"/>
          </a:xfrm>
        </p:spPr>
        <p:txBody>
          <a:bodyPr>
            <a:normAutofit/>
          </a:bodyPr>
          <a:lstStyle/>
          <a:p>
            <a:r>
              <a:rPr lang="tr-TR" sz="2800" dirty="0"/>
              <a:t>Alınan Örneklerin Taşınması ve Muhafaza Edilmesi</a:t>
            </a:r>
          </a:p>
        </p:txBody>
      </p:sp>
      <p:sp>
        <p:nvSpPr>
          <p:cNvPr id="3" name="İçerik Yer Tutucusu 2"/>
          <p:cNvSpPr>
            <a:spLocks noGrp="1"/>
          </p:cNvSpPr>
          <p:nvPr>
            <p:ph idx="1"/>
          </p:nvPr>
        </p:nvSpPr>
        <p:spPr>
          <a:xfrm>
            <a:off x="647839" y="1802880"/>
            <a:ext cx="7399866" cy="4738253"/>
          </a:xfrm>
        </p:spPr>
        <p:txBody>
          <a:bodyPr>
            <a:noAutofit/>
          </a:bodyPr>
          <a:lstStyle/>
          <a:p>
            <a:r>
              <a:rPr lang="tr-TR" sz="2000" dirty="0"/>
              <a:t>Kolay bozulabilen süt ve süt ürünleri, et ve et ürünleri, taze meyve ve sebzeler gibi gıdalar soğukta </a:t>
            </a:r>
            <a:r>
              <a:rPr lang="tr-TR" sz="2000" dirty="0">
                <a:solidFill>
                  <a:srgbClr val="FF0000"/>
                </a:solidFill>
              </a:rPr>
              <a:t>0–4°C’de</a:t>
            </a:r>
            <a:r>
              <a:rPr lang="tr-TR" sz="2000" dirty="0"/>
              <a:t> en fazla </a:t>
            </a:r>
            <a:r>
              <a:rPr lang="tr-TR" sz="2000" dirty="0">
                <a:solidFill>
                  <a:srgbClr val="FF0000"/>
                </a:solidFill>
              </a:rPr>
              <a:t>24 saat</a:t>
            </a:r>
            <a:r>
              <a:rPr lang="tr-TR" sz="2000" dirty="0"/>
              <a:t> saklanmalıdır.</a:t>
            </a:r>
          </a:p>
          <a:p>
            <a:r>
              <a:rPr lang="tr-TR" sz="2000" dirty="0"/>
              <a:t>Daha uzun süre saklama durumu oluşursa gıda 50 </a:t>
            </a:r>
            <a:r>
              <a:rPr lang="tr-TR" sz="2000" dirty="0" err="1"/>
              <a:t>g’lık</a:t>
            </a:r>
            <a:r>
              <a:rPr lang="tr-TR" sz="2000" dirty="0"/>
              <a:t> küçük porsiyonlar hâlinde hemen dondurulup, </a:t>
            </a:r>
            <a:r>
              <a:rPr lang="tr-TR" sz="2000" dirty="0">
                <a:solidFill>
                  <a:srgbClr val="FF0000"/>
                </a:solidFill>
              </a:rPr>
              <a:t>-20°C’de </a:t>
            </a:r>
            <a:r>
              <a:rPr lang="tr-TR" sz="2000" dirty="0"/>
              <a:t>saklanmalı ve bu durum analiz raporunda belirtilmelidir.</a:t>
            </a:r>
          </a:p>
          <a:p>
            <a:r>
              <a:rPr lang="tr-TR" sz="2000" dirty="0"/>
              <a:t>Kurutulmuş ve konserve gıdalar oda sıcaklığında saklanmalı, sıcaklık </a:t>
            </a:r>
            <a:r>
              <a:rPr lang="tr-TR" sz="2000" dirty="0">
                <a:solidFill>
                  <a:srgbClr val="FF0000"/>
                </a:solidFill>
              </a:rPr>
              <a:t>45°C’ </a:t>
            </a:r>
            <a:r>
              <a:rPr lang="tr-TR" sz="2000" dirty="0" err="1">
                <a:solidFill>
                  <a:srgbClr val="FF0000"/>
                </a:solidFill>
              </a:rPr>
              <a:t>nin</a:t>
            </a:r>
            <a:r>
              <a:rPr lang="tr-TR" sz="2000" dirty="0">
                <a:solidFill>
                  <a:srgbClr val="FF0000"/>
                </a:solidFill>
              </a:rPr>
              <a:t> </a:t>
            </a:r>
            <a:r>
              <a:rPr lang="tr-TR" sz="2000" dirty="0"/>
              <a:t>üstüne çıkmamalıdır.</a:t>
            </a:r>
          </a:p>
          <a:p>
            <a:r>
              <a:rPr lang="tr-TR" sz="2000" dirty="0"/>
              <a:t>Laboratuvara getirilen örnek, analiz sonuna kadar ürün özellikleri değişmeyecek şekilde saklanmalıdır.</a:t>
            </a:r>
          </a:p>
        </p:txBody>
      </p:sp>
      <p:pic>
        <p:nvPicPr>
          <p:cNvPr id="13316" name="Picture 4" descr="laboratory refrig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376" y="1896870"/>
            <a:ext cx="3737552"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20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74469"/>
          </a:xfrm>
        </p:spPr>
        <p:txBody>
          <a:bodyPr>
            <a:normAutofit fontScale="90000"/>
          </a:bodyPr>
          <a:lstStyle/>
          <a:p>
            <a:r>
              <a:rPr lang="tr-TR" dirty="0"/>
              <a:t>Örnek Hazırlamada Kullanılan Ekipmanlar</a:t>
            </a:r>
          </a:p>
        </p:txBody>
      </p:sp>
      <p:pic>
        <p:nvPicPr>
          <p:cNvPr id="1026" name="Picture 2" descr="Sample Preparation for Pesticide Residue Analysis using the QuEChERS Method  - Food Safety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488" y="1435762"/>
            <a:ext cx="2521921" cy="2388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luCult™ Gravimetric Dilutor &amp; Sample Homogenizer Product Range |  Sigma-Ald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104745"/>
            <a:ext cx="2969458" cy="244980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821947" y="3585052"/>
            <a:ext cx="3727806" cy="276999"/>
          </a:xfrm>
          <a:prstGeom prst="rect">
            <a:avLst/>
          </a:prstGeom>
        </p:spPr>
        <p:txBody>
          <a:bodyPr wrap="square">
            <a:spAutoFit/>
          </a:bodyPr>
          <a:lstStyle/>
          <a:p>
            <a:r>
              <a:rPr lang="tr-TR" sz="1200" dirty="0" err="1"/>
              <a:t>gravimetrik</a:t>
            </a:r>
            <a:r>
              <a:rPr lang="tr-TR" sz="1200" dirty="0"/>
              <a:t> seyrelticiler ve örnek </a:t>
            </a:r>
            <a:r>
              <a:rPr lang="tr-TR" sz="1200" dirty="0" err="1"/>
              <a:t>homojenizatörü</a:t>
            </a:r>
            <a:endParaRPr lang="tr-TR" sz="1200" dirty="0"/>
          </a:p>
        </p:txBody>
      </p:sp>
      <p:pic>
        <p:nvPicPr>
          <p:cNvPr id="5" name="Resim 4"/>
          <p:cNvPicPr>
            <a:picLocks noChangeAspect="1"/>
          </p:cNvPicPr>
          <p:nvPr/>
        </p:nvPicPr>
        <p:blipFill>
          <a:blip r:embed="rId4"/>
          <a:stretch>
            <a:fillRect/>
          </a:stretch>
        </p:blipFill>
        <p:spPr>
          <a:xfrm>
            <a:off x="4286675" y="4128094"/>
            <a:ext cx="2251028" cy="2112198"/>
          </a:xfrm>
          <a:prstGeom prst="rect">
            <a:avLst/>
          </a:prstGeom>
        </p:spPr>
      </p:pic>
      <p:sp>
        <p:nvSpPr>
          <p:cNvPr id="6" name="Dikdörtgen 5"/>
          <p:cNvSpPr/>
          <p:nvPr/>
        </p:nvSpPr>
        <p:spPr>
          <a:xfrm>
            <a:off x="4975668" y="6352446"/>
            <a:ext cx="1021433" cy="307777"/>
          </a:xfrm>
          <a:prstGeom prst="rect">
            <a:avLst/>
          </a:prstGeom>
        </p:spPr>
        <p:txBody>
          <a:bodyPr wrap="none">
            <a:spAutoFit/>
          </a:bodyPr>
          <a:lstStyle/>
          <a:p>
            <a:r>
              <a:rPr lang="tr-TR" sz="1400" dirty="0" err="1"/>
              <a:t>stomacher</a:t>
            </a:r>
            <a:endParaRPr lang="tr-TR" sz="1400" dirty="0"/>
          </a:p>
        </p:txBody>
      </p:sp>
      <p:sp>
        <p:nvSpPr>
          <p:cNvPr id="7" name="Dikdörtgen 6"/>
          <p:cNvSpPr/>
          <p:nvPr/>
        </p:nvSpPr>
        <p:spPr>
          <a:xfrm>
            <a:off x="2934423" y="3638785"/>
            <a:ext cx="800219" cy="307777"/>
          </a:xfrm>
          <a:prstGeom prst="rect">
            <a:avLst/>
          </a:prstGeom>
        </p:spPr>
        <p:txBody>
          <a:bodyPr wrap="none">
            <a:spAutoFit/>
          </a:bodyPr>
          <a:lstStyle/>
          <a:p>
            <a:r>
              <a:rPr lang="tr-TR" sz="1400" dirty="0"/>
              <a:t>blender</a:t>
            </a:r>
          </a:p>
        </p:txBody>
      </p:sp>
      <p:pic>
        <p:nvPicPr>
          <p:cNvPr id="1030" name="Picture 6" descr="Pesticide in Food Sample Preparation” Workshop – Department of Science |  The Open University of Hong K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5064" y="3780487"/>
            <a:ext cx="1485009" cy="1975063"/>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8943122" y="5932515"/>
            <a:ext cx="3183885" cy="307777"/>
          </a:xfrm>
          <a:prstGeom prst="rect">
            <a:avLst/>
          </a:prstGeom>
        </p:spPr>
        <p:txBody>
          <a:bodyPr wrap="none">
            <a:spAutoFit/>
          </a:bodyPr>
          <a:lstStyle/>
          <a:p>
            <a:r>
              <a:rPr lang="tr-TR" sz="1400" dirty="0"/>
              <a:t>analiz için hazır hale getirilmiş örnek</a:t>
            </a:r>
          </a:p>
        </p:txBody>
      </p:sp>
      <p:pic>
        <p:nvPicPr>
          <p:cNvPr id="1032" name="Picture 8" descr="Full Page Filter bags (stomacher ba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3122" y="3792673"/>
            <a:ext cx="1466353" cy="1950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od Microbiology and Food Safety - WORT 89.9 F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513" y="3463014"/>
            <a:ext cx="2067934" cy="2067935"/>
          </a:xfrm>
          <a:prstGeom prst="rect">
            <a:avLst/>
          </a:prstGeom>
          <a:noFill/>
          <a:extLst>
            <a:ext uri="{909E8E84-426E-40DD-AFC4-6F175D3DCCD1}">
              <a14:hiddenFill xmlns:a14="http://schemas.microsoft.com/office/drawing/2010/main">
                <a:solidFill>
                  <a:srgbClr val="FFFFFF"/>
                </a:solidFill>
              </a14:hiddenFill>
            </a:ext>
          </a:extLst>
        </p:spPr>
      </p:pic>
      <p:sp>
        <p:nvSpPr>
          <p:cNvPr id="10" name="Sağ Ok 9"/>
          <p:cNvSpPr/>
          <p:nvPr/>
        </p:nvSpPr>
        <p:spPr>
          <a:xfrm>
            <a:off x="2351820" y="4068822"/>
            <a:ext cx="1165207" cy="52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ağ Ok 17"/>
          <p:cNvSpPr/>
          <p:nvPr/>
        </p:nvSpPr>
        <p:spPr>
          <a:xfrm>
            <a:off x="7402869" y="3975437"/>
            <a:ext cx="1165207" cy="526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43692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00B0F0"/>
                </a:solidFill>
              </a:rPr>
              <a:t>Dilüsyon</a:t>
            </a:r>
            <a:r>
              <a:rPr lang="tr-TR" b="1" dirty="0">
                <a:solidFill>
                  <a:srgbClr val="00B0F0"/>
                </a:solidFill>
              </a:rPr>
              <a:t> Hazırlama:</a:t>
            </a:r>
          </a:p>
        </p:txBody>
      </p:sp>
      <p:sp>
        <p:nvSpPr>
          <p:cNvPr id="3" name="İçerik Yer Tutucusu 2"/>
          <p:cNvSpPr>
            <a:spLocks noGrp="1"/>
          </p:cNvSpPr>
          <p:nvPr>
            <p:ph idx="1"/>
          </p:nvPr>
        </p:nvSpPr>
        <p:spPr>
          <a:xfrm>
            <a:off x="899007" y="1509425"/>
            <a:ext cx="8596668" cy="3880773"/>
          </a:xfrm>
        </p:spPr>
        <p:txBody>
          <a:bodyPr>
            <a:normAutofit/>
          </a:bodyPr>
          <a:lstStyle/>
          <a:p>
            <a:pPr algn="just"/>
            <a:r>
              <a:rPr lang="tr-TR" sz="2000" dirty="0" err="1"/>
              <a:t>Dilüsyonun</a:t>
            </a:r>
            <a:r>
              <a:rPr lang="tr-TR" sz="2000" dirty="0"/>
              <a:t> kelime anlamı, seyreltmedir. Konsantre bir çözeltiden seyreltik </a:t>
            </a:r>
            <a:r>
              <a:rPr lang="tr-TR" sz="2000" b="1" dirty="0">
                <a:solidFill>
                  <a:srgbClr val="FF0000"/>
                </a:solidFill>
              </a:rPr>
              <a:t>(</a:t>
            </a:r>
            <a:r>
              <a:rPr lang="tr-TR" sz="2000" b="1" dirty="0" err="1">
                <a:solidFill>
                  <a:srgbClr val="FF0000"/>
                </a:solidFill>
              </a:rPr>
              <a:t>dilüe</a:t>
            </a:r>
            <a:r>
              <a:rPr lang="tr-TR" sz="2000" b="1" dirty="0">
                <a:solidFill>
                  <a:srgbClr val="FF0000"/>
                </a:solidFill>
              </a:rPr>
              <a:t>) </a:t>
            </a:r>
            <a:r>
              <a:rPr lang="tr-TR" sz="2000" dirty="0"/>
              <a:t>bir çözelti hazırlanmasına seyreltme </a:t>
            </a:r>
            <a:r>
              <a:rPr lang="tr-TR" sz="2000" b="1" dirty="0">
                <a:solidFill>
                  <a:srgbClr val="FF0000"/>
                </a:solidFill>
              </a:rPr>
              <a:t>(</a:t>
            </a:r>
            <a:r>
              <a:rPr lang="tr-TR" sz="2000" b="1" dirty="0" err="1">
                <a:solidFill>
                  <a:srgbClr val="FF0000"/>
                </a:solidFill>
              </a:rPr>
              <a:t>dilüsyon</a:t>
            </a:r>
            <a:r>
              <a:rPr lang="tr-TR" sz="2000" b="1" dirty="0">
                <a:solidFill>
                  <a:srgbClr val="FF0000"/>
                </a:solidFill>
              </a:rPr>
              <a:t>) </a:t>
            </a:r>
            <a:r>
              <a:rPr lang="tr-TR" sz="2000" dirty="0"/>
              <a:t>denir.</a:t>
            </a:r>
          </a:p>
          <a:p>
            <a:pPr marL="0" indent="0" algn="just">
              <a:buNone/>
            </a:pPr>
            <a:endParaRPr lang="tr-TR" sz="2000" dirty="0"/>
          </a:p>
          <a:p>
            <a:pPr algn="just"/>
            <a:r>
              <a:rPr lang="tr-TR" sz="2000" dirty="0"/>
              <a:t>Mikrobiyolojide ise incelenecek numunenin birim miktarında bulunan mikroorganizma sayısını azaltmak amacıyla mikroorganizma içermeyen sıvılarla numunenin karıştırılması işlemine </a:t>
            </a:r>
            <a:r>
              <a:rPr lang="tr-TR" sz="2000" b="1" dirty="0" err="1">
                <a:solidFill>
                  <a:srgbClr val="FF0000"/>
                </a:solidFill>
              </a:rPr>
              <a:t>dilüsyon</a:t>
            </a:r>
            <a:r>
              <a:rPr lang="tr-TR" sz="2000" dirty="0"/>
              <a:t> denir.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921" y="3938706"/>
            <a:ext cx="73152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81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4664" y="692697"/>
            <a:ext cx="10972800" cy="4929411"/>
          </a:xfrm>
        </p:spPr>
        <p:txBody>
          <a:bodyPr>
            <a:normAutofit/>
          </a:bodyPr>
          <a:lstStyle/>
          <a:p>
            <a:pPr algn="just"/>
            <a:r>
              <a:rPr lang="tr-TR" sz="2000" dirty="0"/>
              <a:t>Analizi yapılacak örneğin ml’sinde binlerce hatta milyonlarca mikroorganizma bulunabilir. Bu şekilde direk orijinal örnekteki mikroorganizma sayısını bulmak mümkün olmamaktadır; bu yüzden genellikle incelenecek örneklerin uygun serilerde </a:t>
            </a:r>
            <a:r>
              <a:rPr lang="tr-TR" sz="2000" dirty="0" err="1"/>
              <a:t>dilüsyonları</a:t>
            </a:r>
            <a:r>
              <a:rPr lang="tr-TR" sz="2000" dirty="0"/>
              <a:t> hazırlanmaktadır. </a:t>
            </a:r>
          </a:p>
          <a:p>
            <a:pPr algn="just"/>
            <a:endParaRPr lang="tr-TR" sz="2000" dirty="0"/>
          </a:p>
          <a:p>
            <a:pPr algn="just"/>
            <a:r>
              <a:rPr lang="tr-TR" sz="2000" dirty="0" err="1"/>
              <a:t>Dilüsyonun</a:t>
            </a:r>
            <a:r>
              <a:rPr lang="tr-TR" sz="2000" dirty="0"/>
              <a:t> amacı, bir materyaldeki hücre sayısını bir seri seyreltme yaparak kademeli bir şekilde azaltmak ve </a:t>
            </a:r>
            <a:r>
              <a:rPr lang="tr-TR" sz="2000" dirty="0" err="1"/>
              <a:t>petri</a:t>
            </a:r>
            <a:r>
              <a:rPr lang="tr-TR" sz="2000" dirty="0"/>
              <a:t> kutusunda fazla koloni oluşturmadan mikroorganizma sayımını kolaylaştırmaktır. </a:t>
            </a:r>
          </a:p>
          <a:p>
            <a:pPr algn="just"/>
            <a:endParaRPr lang="tr-TR" sz="2000"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58" t="55658" r="9545"/>
          <a:stretch/>
        </p:blipFill>
        <p:spPr bwMode="auto">
          <a:xfrm>
            <a:off x="2351584" y="3773016"/>
            <a:ext cx="7666056"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30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1001" y="157750"/>
            <a:ext cx="10972800" cy="1143000"/>
          </a:xfrm>
        </p:spPr>
        <p:txBody>
          <a:bodyPr>
            <a:normAutofit/>
          </a:bodyPr>
          <a:lstStyle/>
          <a:p>
            <a:pPr marL="342900" indent="-342900">
              <a:buFont typeface="Arial" pitchFamily="34" charset="0"/>
              <a:buChar char="•"/>
            </a:pPr>
            <a:r>
              <a:rPr lang="tr-TR" sz="2400" b="1" dirty="0" err="1">
                <a:solidFill>
                  <a:srgbClr val="00B0F0"/>
                </a:solidFill>
              </a:rPr>
              <a:t>Dilüsyon</a:t>
            </a:r>
            <a:r>
              <a:rPr lang="tr-TR" sz="2400" b="1" dirty="0">
                <a:solidFill>
                  <a:srgbClr val="00B0F0"/>
                </a:solidFill>
              </a:rPr>
              <a:t> sıvıları:</a:t>
            </a:r>
          </a:p>
        </p:txBody>
      </p:sp>
      <p:sp>
        <p:nvSpPr>
          <p:cNvPr id="3" name="İçerik Yer Tutucusu 2"/>
          <p:cNvSpPr>
            <a:spLocks noGrp="1"/>
          </p:cNvSpPr>
          <p:nvPr>
            <p:ph idx="1"/>
          </p:nvPr>
        </p:nvSpPr>
        <p:spPr>
          <a:xfrm>
            <a:off x="613833" y="1146018"/>
            <a:ext cx="10972800" cy="4525963"/>
          </a:xfrm>
        </p:spPr>
        <p:txBody>
          <a:bodyPr>
            <a:normAutofit fontScale="70000" lnSpcReduction="20000"/>
          </a:bodyPr>
          <a:lstStyle/>
          <a:p>
            <a:pPr marL="0" indent="0">
              <a:buNone/>
            </a:pPr>
            <a:r>
              <a:rPr lang="tr-TR" sz="2900" b="1" dirty="0"/>
              <a:t>Genel </a:t>
            </a:r>
            <a:r>
              <a:rPr lang="tr-TR" sz="2900" b="1" dirty="0" err="1"/>
              <a:t>dilüsyon</a:t>
            </a:r>
            <a:r>
              <a:rPr lang="tr-TR" sz="2900" b="1" dirty="0"/>
              <a:t> sıvıları olarak şu sıvılar sıklıkla kullanılmaktadır:</a:t>
            </a:r>
          </a:p>
          <a:p>
            <a:pPr>
              <a:buFont typeface="Wingdings" pitchFamily="2" charset="2"/>
              <a:buChar char="Ø"/>
            </a:pPr>
            <a:r>
              <a:rPr lang="tr-TR" sz="2600" dirty="0"/>
              <a:t>Saf su,</a:t>
            </a:r>
          </a:p>
          <a:p>
            <a:pPr>
              <a:buFont typeface="Wingdings" pitchFamily="2" charset="2"/>
              <a:buChar char="Ø"/>
            </a:pPr>
            <a:r>
              <a:rPr lang="tr-TR" sz="2600" dirty="0"/>
              <a:t>Serum fizyolojik (fizyolojik tuzlu su),</a:t>
            </a:r>
          </a:p>
          <a:p>
            <a:pPr>
              <a:buFont typeface="Wingdings" pitchFamily="2" charset="2"/>
              <a:buChar char="Ø"/>
            </a:pPr>
            <a:r>
              <a:rPr lang="tr-TR" sz="2600" dirty="0"/>
              <a:t>%15’lik fizyolojik tuzlu su,</a:t>
            </a:r>
          </a:p>
          <a:p>
            <a:pPr>
              <a:buFont typeface="Wingdings" pitchFamily="2" charset="2"/>
              <a:buChar char="Ø"/>
            </a:pPr>
            <a:r>
              <a:rPr lang="tr-TR" sz="2600" dirty="0"/>
              <a:t>Tamponlanmış </a:t>
            </a:r>
            <a:r>
              <a:rPr lang="tr-TR" sz="2600" dirty="0" err="1"/>
              <a:t>peptonlu</a:t>
            </a:r>
            <a:r>
              <a:rPr lang="tr-TR" sz="2600" dirty="0"/>
              <a:t> su,</a:t>
            </a:r>
          </a:p>
          <a:p>
            <a:pPr>
              <a:buFont typeface="Wingdings" pitchFamily="2" charset="2"/>
              <a:buChar char="Ø"/>
            </a:pPr>
            <a:r>
              <a:rPr lang="tr-TR" sz="2600" dirty="0" err="1"/>
              <a:t>Peptonlu</a:t>
            </a:r>
            <a:r>
              <a:rPr lang="tr-TR" sz="2600" dirty="0"/>
              <a:t> fizyolojik tuzlu su (Maximum </a:t>
            </a:r>
            <a:r>
              <a:rPr lang="tr-TR" sz="2600" dirty="0" err="1"/>
              <a:t>recovery</a:t>
            </a:r>
            <a:r>
              <a:rPr lang="tr-TR" sz="2600" dirty="0"/>
              <a:t> </a:t>
            </a:r>
            <a:r>
              <a:rPr lang="tr-TR" sz="2600" dirty="0" err="1"/>
              <a:t>diluent</a:t>
            </a:r>
            <a:r>
              <a:rPr lang="tr-TR" sz="2600" dirty="0"/>
              <a:t>),</a:t>
            </a:r>
          </a:p>
          <a:p>
            <a:pPr>
              <a:buFont typeface="Wingdings" pitchFamily="2" charset="2"/>
              <a:buChar char="Ø"/>
            </a:pPr>
            <a:r>
              <a:rPr lang="tr-TR" sz="2600" dirty="0"/>
              <a:t>1/4 kuvvetindeki </a:t>
            </a:r>
            <a:r>
              <a:rPr lang="tr-TR" sz="2600" dirty="0" err="1"/>
              <a:t>ringer</a:t>
            </a:r>
            <a:r>
              <a:rPr lang="tr-TR" sz="2600" dirty="0"/>
              <a:t> çözeltisi,</a:t>
            </a:r>
          </a:p>
          <a:p>
            <a:pPr>
              <a:buFont typeface="Wingdings" pitchFamily="2" charset="2"/>
              <a:buChar char="Ø"/>
            </a:pPr>
            <a:r>
              <a:rPr lang="tr-TR" sz="2600" dirty="0"/>
              <a:t>%20’lik glikoz çözeltisi sayılabilir.</a:t>
            </a:r>
          </a:p>
          <a:p>
            <a:pPr marL="0" indent="0">
              <a:buNone/>
            </a:pPr>
            <a:endParaRPr lang="tr-TR" dirty="0"/>
          </a:p>
          <a:p>
            <a:pPr marL="0" indent="0">
              <a:buNone/>
            </a:pPr>
            <a:r>
              <a:rPr lang="tr-TR" sz="2600" b="1" dirty="0"/>
              <a:t>Özel </a:t>
            </a:r>
            <a:r>
              <a:rPr lang="tr-TR" sz="2600" b="1" dirty="0" err="1"/>
              <a:t>dilüsyon</a:t>
            </a:r>
            <a:r>
              <a:rPr lang="tr-TR" sz="2600" b="1" dirty="0"/>
              <a:t> sıvıları olarak şu sıvılar sıklıkla kullanılmaktadır:</a:t>
            </a:r>
          </a:p>
          <a:p>
            <a:pPr>
              <a:buFont typeface="Wingdings" pitchFamily="2" charset="2"/>
              <a:buChar char="Ø"/>
            </a:pPr>
            <a:r>
              <a:rPr lang="tr-TR" sz="2600" dirty="0"/>
              <a:t>%2’lik sodyum </a:t>
            </a:r>
            <a:r>
              <a:rPr lang="tr-TR" sz="2600" dirty="0" err="1"/>
              <a:t>sitrat</a:t>
            </a:r>
            <a:endParaRPr lang="tr-TR" sz="2600" dirty="0"/>
          </a:p>
          <a:p>
            <a:pPr>
              <a:buFont typeface="Wingdings" pitchFamily="2" charset="2"/>
              <a:buChar char="Ø"/>
            </a:pPr>
            <a:r>
              <a:rPr lang="tr-TR" sz="2600" dirty="0"/>
              <a:t>Anaerobik mikroorganizmalar için seyreltme çözeltisi</a:t>
            </a:r>
          </a:p>
          <a:p>
            <a:pPr>
              <a:buFont typeface="Wingdings" pitchFamily="2" charset="2"/>
              <a:buChar char="Ø"/>
            </a:pPr>
            <a:r>
              <a:rPr lang="tr-TR" sz="2600" dirty="0" err="1"/>
              <a:t>Tween</a:t>
            </a:r>
            <a:r>
              <a:rPr lang="tr-TR" sz="2600" dirty="0"/>
              <a:t> 80 </a:t>
            </a:r>
          </a:p>
        </p:txBody>
      </p:sp>
      <p:sp>
        <p:nvSpPr>
          <p:cNvPr id="4" name="AutoShape 2" descr="Jual Maximum Recovery Diluent Merck - Kota Bekasi - Methan Tirta Kimia |  Tokopedia"/>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648" y="1556792"/>
            <a:ext cx="316835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60770" y="6575741"/>
            <a:ext cx="11137237" cy="276999"/>
          </a:xfrm>
          <a:prstGeom prst="rect">
            <a:avLst/>
          </a:prstGeom>
        </p:spPr>
        <p:txBody>
          <a:bodyPr wrap="square">
            <a:spAutoFit/>
          </a:bodyPr>
          <a:lstStyle/>
          <a:p>
            <a:r>
              <a:rPr lang="tr-TR" sz="1200" u="sng" dirty="0">
                <a:solidFill>
                  <a:srgbClr val="00B0F0"/>
                </a:solidFill>
              </a:rPr>
              <a:t>http://megep.meb.gov.tr/mte_program_modul/moduller_pdf/Dil%C3%BCsyon%20Serileri%20Haz%C4%B1rlama.pdf</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299" y="4581128"/>
            <a:ext cx="2616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59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454" y="481965"/>
            <a:ext cx="10972800" cy="436910"/>
          </a:xfrm>
        </p:spPr>
        <p:txBody>
          <a:bodyPr>
            <a:normAutofit fontScale="90000"/>
          </a:bodyPr>
          <a:lstStyle/>
          <a:p>
            <a:pPr marL="457200" indent="-457200">
              <a:buFont typeface="Arial" pitchFamily="34" charset="0"/>
              <a:buChar char="•"/>
            </a:pPr>
            <a:r>
              <a:rPr lang="tr-TR" sz="2700" b="1" dirty="0" err="1">
                <a:solidFill>
                  <a:srgbClr val="00B0F0"/>
                </a:solidFill>
              </a:rPr>
              <a:t>Dilüsyon</a:t>
            </a:r>
            <a:r>
              <a:rPr lang="tr-TR" sz="2700" b="1" dirty="0">
                <a:solidFill>
                  <a:srgbClr val="00B0F0"/>
                </a:solidFill>
              </a:rPr>
              <a:t> hazırlanırken kullanılan bazı </a:t>
            </a:r>
            <a:r>
              <a:rPr lang="tr-TR" sz="2700" b="1" dirty="0" err="1">
                <a:solidFill>
                  <a:srgbClr val="00B0F0"/>
                </a:solidFill>
              </a:rPr>
              <a:t>dilüsyon</a:t>
            </a:r>
            <a:r>
              <a:rPr lang="tr-TR" sz="2700" b="1" dirty="0">
                <a:solidFill>
                  <a:srgbClr val="00B0F0"/>
                </a:solidFill>
              </a:rPr>
              <a:t> serileri şunlardır:</a:t>
            </a:r>
            <a:br>
              <a:rPr lang="tr-TR" dirty="0"/>
            </a:br>
            <a:endParaRPr lang="tr-TR" dirty="0"/>
          </a:p>
        </p:txBody>
      </p:sp>
      <p:sp>
        <p:nvSpPr>
          <p:cNvPr id="3" name="İçerik Yer Tutucusu 2"/>
          <p:cNvSpPr>
            <a:spLocks noGrp="1"/>
          </p:cNvSpPr>
          <p:nvPr>
            <p:ph idx="1"/>
          </p:nvPr>
        </p:nvSpPr>
        <p:spPr>
          <a:xfrm>
            <a:off x="1338002" y="1029414"/>
            <a:ext cx="8596668" cy="3880773"/>
          </a:xfrm>
        </p:spPr>
        <p:txBody>
          <a:bodyPr>
            <a:normAutofit/>
          </a:bodyPr>
          <a:lstStyle/>
          <a:p>
            <a:pPr algn="just">
              <a:buFont typeface="Wingdings" pitchFamily="2" charset="2"/>
              <a:buChar char="Ø"/>
            </a:pPr>
            <a:r>
              <a:rPr lang="tr-TR" sz="2000" b="1" dirty="0" err="1"/>
              <a:t>Desimal</a:t>
            </a:r>
            <a:r>
              <a:rPr lang="tr-TR" sz="2000" b="1" dirty="0"/>
              <a:t> (</a:t>
            </a:r>
            <a:r>
              <a:rPr lang="tr-TR" sz="2000" b="1" dirty="0" err="1"/>
              <a:t>ondalıklı</a:t>
            </a:r>
            <a:r>
              <a:rPr lang="tr-TR" sz="2000" b="1" dirty="0"/>
              <a:t>) </a:t>
            </a:r>
            <a:r>
              <a:rPr lang="tr-TR" sz="2000" b="1" dirty="0" err="1"/>
              <a:t>dilüsyon</a:t>
            </a:r>
            <a:r>
              <a:rPr lang="tr-TR" sz="2000" b="1" dirty="0"/>
              <a:t> serileri: </a:t>
            </a:r>
            <a:r>
              <a:rPr lang="tr-TR" sz="2000" dirty="0"/>
              <a:t>Mikroorganizma yoğunluğunun 10’ar kat azaltılmasıyla yapılan </a:t>
            </a:r>
            <a:r>
              <a:rPr lang="tr-TR" sz="2000" dirty="0" err="1"/>
              <a:t>dilüsyon</a:t>
            </a:r>
            <a:r>
              <a:rPr lang="tr-TR" sz="2000" dirty="0"/>
              <a:t> serileri (1/10, 1/100, 1/1000 gibi).</a:t>
            </a:r>
          </a:p>
          <a:p>
            <a:pPr algn="just">
              <a:buFont typeface="Wingdings" pitchFamily="2" charset="2"/>
              <a:buChar char="Ø"/>
            </a:pPr>
            <a:endParaRPr lang="tr-TR" sz="2000" dirty="0"/>
          </a:p>
          <a:p>
            <a:pPr algn="just">
              <a:buFont typeface="Wingdings" pitchFamily="2" charset="2"/>
              <a:buChar char="Ø"/>
            </a:pPr>
            <a:r>
              <a:rPr lang="tr-TR" sz="2000" b="1" dirty="0"/>
              <a:t>İki katlı </a:t>
            </a:r>
            <a:r>
              <a:rPr lang="tr-TR" sz="2000" b="1" dirty="0" err="1"/>
              <a:t>dilüsyon</a:t>
            </a:r>
            <a:r>
              <a:rPr lang="tr-TR" sz="2000" b="1" dirty="0"/>
              <a:t> serileri: </a:t>
            </a:r>
            <a:r>
              <a:rPr lang="tr-TR" sz="2000" dirty="0"/>
              <a:t>Mikroorganizma yoğunluğunun 2’şer kat azaltılmasıyla yapılan </a:t>
            </a:r>
            <a:r>
              <a:rPr lang="tr-TR" sz="2000" dirty="0" err="1"/>
              <a:t>dilüsyon</a:t>
            </a:r>
            <a:r>
              <a:rPr lang="tr-TR" sz="2000" dirty="0"/>
              <a:t> serileri (1/2, 1/4, 1/8, 1/16 gibi).</a:t>
            </a:r>
          </a:p>
          <a:p>
            <a:pPr algn="just">
              <a:buFont typeface="Wingdings" pitchFamily="2" charset="2"/>
              <a:buChar char="Ø"/>
            </a:pPr>
            <a:endParaRPr lang="tr-TR" sz="2000" dirty="0"/>
          </a:p>
          <a:p>
            <a:pPr algn="just">
              <a:buFont typeface="Wingdings" pitchFamily="2" charset="2"/>
              <a:buChar char="Ø"/>
            </a:pPr>
            <a:r>
              <a:rPr lang="tr-TR" sz="2000" b="1" dirty="0"/>
              <a:t>Dört katlı </a:t>
            </a:r>
            <a:r>
              <a:rPr lang="tr-TR" sz="2000" b="1" dirty="0" err="1"/>
              <a:t>dilüsyon</a:t>
            </a:r>
            <a:r>
              <a:rPr lang="tr-TR" sz="2000" b="1" dirty="0"/>
              <a:t> serileri: </a:t>
            </a:r>
            <a:r>
              <a:rPr lang="tr-TR" sz="2000" dirty="0"/>
              <a:t>Mikroorganizma yoğunluğunun 4’er kat azaltılmasıyla yapılan </a:t>
            </a:r>
            <a:r>
              <a:rPr lang="tr-TR" sz="2000" dirty="0" err="1"/>
              <a:t>dilüsyon</a:t>
            </a:r>
            <a:r>
              <a:rPr lang="tr-TR" sz="2000" dirty="0"/>
              <a:t> serileri (1/4, 1/16, 1/32, 1/64 , 1/256 gibi).</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951" y="4841776"/>
            <a:ext cx="503236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075" y="4841776"/>
            <a:ext cx="4320480" cy="198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95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3392" y="620689"/>
            <a:ext cx="10972800" cy="4525963"/>
          </a:xfrm>
        </p:spPr>
        <p:txBody>
          <a:bodyPr/>
          <a:lstStyle/>
          <a:p>
            <a:pPr lvl="0" algn="just"/>
            <a:r>
              <a:rPr lang="tr-TR" sz="2000" dirty="0">
                <a:solidFill>
                  <a:prstClr val="black"/>
                </a:solidFill>
              </a:rPr>
              <a:t>Mikrobiyolojik analizlerde </a:t>
            </a:r>
            <a:r>
              <a:rPr lang="tr-TR" sz="2000" b="1" dirty="0">
                <a:solidFill>
                  <a:srgbClr val="FF0000"/>
                </a:solidFill>
              </a:rPr>
              <a:t>genellikle seyreltmenin 1’e 9 </a:t>
            </a:r>
            <a:r>
              <a:rPr lang="tr-TR" sz="2000" dirty="0">
                <a:solidFill>
                  <a:prstClr val="black"/>
                </a:solidFill>
              </a:rPr>
              <a:t>şeklinde yapılmasının sebebi hesap kolaylığı içindir.</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3" y="1686878"/>
            <a:ext cx="8544949" cy="437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082" y="1721692"/>
            <a:ext cx="68961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37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3392" y="836713"/>
            <a:ext cx="10972800" cy="4525963"/>
          </a:xfrm>
        </p:spPr>
        <p:txBody>
          <a:bodyPr>
            <a:normAutofit/>
          </a:bodyPr>
          <a:lstStyle/>
          <a:p>
            <a:pPr algn="just">
              <a:buFont typeface="Wingdings" pitchFamily="2" charset="2"/>
              <a:buChar char="ü"/>
            </a:pPr>
            <a:r>
              <a:rPr lang="tr-TR" sz="2000" b="1" dirty="0">
                <a:solidFill>
                  <a:srgbClr val="FF0000"/>
                </a:solidFill>
              </a:rPr>
              <a:t>Yapılacak bir </a:t>
            </a:r>
            <a:r>
              <a:rPr lang="tr-TR" sz="2000" b="1" dirty="0" err="1">
                <a:solidFill>
                  <a:srgbClr val="FF0000"/>
                </a:solidFill>
              </a:rPr>
              <a:t>dilüsyon</a:t>
            </a:r>
            <a:r>
              <a:rPr lang="tr-TR" sz="2000" b="1" dirty="0">
                <a:solidFill>
                  <a:srgbClr val="FF0000"/>
                </a:solidFill>
              </a:rPr>
              <a:t> serisinde ne kadar sayıda </a:t>
            </a:r>
            <a:r>
              <a:rPr lang="tr-TR" sz="2000" b="1" dirty="0" err="1">
                <a:solidFill>
                  <a:srgbClr val="FF0000"/>
                </a:solidFill>
              </a:rPr>
              <a:t>dilüsyon</a:t>
            </a:r>
            <a:r>
              <a:rPr lang="tr-TR" sz="2000" b="1" dirty="0">
                <a:solidFill>
                  <a:srgbClr val="FF0000"/>
                </a:solidFill>
              </a:rPr>
              <a:t> yapılacağı oldukça önemlidir. </a:t>
            </a:r>
          </a:p>
          <a:p>
            <a:pPr algn="just"/>
            <a:endParaRPr lang="tr-TR" sz="2000" dirty="0"/>
          </a:p>
          <a:p>
            <a:pPr algn="just"/>
            <a:r>
              <a:rPr lang="tr-TR" sz="2000" dirty="0"/>
              <a:t>Burada gıdanın niteliği ve tahmini </a:t>
            </a:r>
            <a:r>
              <a:rPr lang="tr-TR" sz="2000" dirty="0" err="1"/>
              <a:t>mikrobiyal</a:t>
            </a:r>
            <a:r>
              <a:rPr lang="tr-TR" sz="2000" dirty="0"/>
              <a:t> yükü oldukça önemlidir. </a:t>
            </a:r>
          </a:p>
          <a:p>
            <a:pPr algn="just"/>
            <a:r>
              <a:rPr lang="tr-TR" sz="2000" dirty="0"/>
              <a:t>Örneğin peynir ve yoğurt gibi mikroorganizma faaliyetleri sonucu gelişen gıdalarda mikroorganizma sayısının pastörize süt gibi gıdalara göre daha fazla olması beklenir. </a:t>
            </a:r>
          </a:p>
          <a:p>
            <a:pPr algn="just"/>
            <a:r>
              <a:rPr lang="tr-TR" sz="2000" dirty="0"/>
              <a:t>Bu nedenle böyle gıdaların analizinde mikroorganizmaları sayılabilir hale getirebilmek için daha fazla sayıda </a:t>
            </a:r>
            <a:r>
              <a:rPr lang="tr-TR" sz="2000" dirty="0" err="1"/>
              <a:t>dilüsyon</a:t>
            </a:r>
            <a:r>
              <a:rPr lang="tr-TR" sz="2000" dirty="0"/>
              <a:t> yapmak gerekir. Yapılan </a:t>
            </a:r>
            <a:r>
              <a:rPr lang="tr-TR" sz="2000" dirty="0" err="1"/>
              <a:t>dilüsyon</a:t>
            </a:r>
            <a:r>
              <a:rPr lang="tr-TR" sz="2000" dirty="0"/>
              <a:t> miktarını ve sayısını belirtmek için </a:t>
            </a:r>
            <a:r>
              <a:rPr lang="tr-TR" sz="2000" b="1" dirty="0" err="1">
                <a:solidFill>
                  <a:srgbClr val="00B0F0"/>
                </a:solidFill>
              </a:rPr>
              <a:t>dilüsyon</a:t>
            </a:r>
            <a:r>
              <a:rPr lang="tr-TR" sz="2000" b="1" dirty="0">
                <a:solidFill>
                  <a:srgbClr val="00B0F0"/>
                </a:solidFill>
              </a:rPr>
              <a:t> oranı </a:t>
            </a:r>
            <a:r>
              <a:rPr lang="tr-TR" sz="2000" dirty="0"/>
              <a:t>ve </a:t>
            </a:r>
            <a:r>
              <a:rPr lang="tr-TR" sz="2000" b="1" dirty="0" err="1">
                <a:solidFill>
                  <a:srgbClr val="00B0F0"/>
                </a:solidFill>
              </a:rPr>
              <a:t>dilüsyon</a:t>
            </a:r>
            <a:r>
              <a:rPr lang="tr-TR" sz="2000" b="1" dirty="0">
                <a:solidFill>
                  <a:srgbClr val="00B0F0"/>
                </a:solidFill>
              </a:rPr>
              <a:t> faktörü</a:t>
            </a:r>
            <a:r>
              <a:rPr lang="tr-TR" sz="2000" dirty="0"/>
              <a:t> olarak adlandırılan iki kavram kullanılır.</a:t>
            </a:r>
          </a:p>
        </p:txBody>
      </p:sp>
      <p:pic>
        <p:nvPicPr>
          <p:cNvPr id="6146" name="Picture 2" descr="Sütaş Pastorize Süt Cam Şişe 1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27" y="4699636"/>
            <a:ext cx="28448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727" y="4518432"/>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Torku Yarım Yağlı Yoğurt 2000 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779" y="4690112"/>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32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r="13066"/>
          <a:stretch/>
        </p:blipFill>
        <p:spPr>
          <a:xfrm>
            <a:off x="965087" y="2354993"/>
            <a:ext cx="8938207" cy="4142232"/>
          </a:xfrm>
          <a:prstGeom prst="rect">
            <a:avLst/>
          </a:prstGeom>
        </p:spPr>
      </p:pic>
      <p:sp>
        <p:nvSpPr>
          <p:cNvPr id="8" name="Sağ Ok 7"/>
          <p:cNvSpPr/>
          <p:nvPr/>
        </p:nvSpPr>
        <p:spPr>
          <a:xfrm>
            <a:off x="310896" y="3099816"/>
            <a:ext cx="535319" cy="19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Erciyes Üniversitesi İlahiyat Fakülte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239" y="388207"/>
            <a:ext cx="4315830" cy="196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3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3392" y="476673"/>
            <a:ext cx="10972800" cy="4525963"/>
          </a:xfrm>
        </p:spPr>
        <p:txBody>
          <a:bodyPr>
            <a:normAutofit/>
          </a:bodyPr>
          <a:lstStyle/>
          <a:p>
            <a:pPr algn="just"/>
            <a:r>
              <a:rPr lang="tr-TR" sz="2000" b="1" dirty="0" err="1">
                <a:solidFill>
                  <a:srgbClr val="C00000"/>
                </a:solidFill>
              </a:rPr>
              <a:t>Dilüsyon</a:t>
            </a:r>
            <a:r>
              <a:rPr lang="tr-TR" sz="2000" b="1" dirty="0">
                <a:solidFill>
                  <a:srgbClr val="C00000"/>
                </a:solidFill>
              </a:rPr>
              <a:t> oranı (Sulandırma oranı):</a:t>
            </a:r>
          </a:p>
          <a:p>
            <a:pPr marL="0" indent="0" algn="just">
              <a:buNone/>
            </a:pPr>
            <a:r>
              <a:rPr lang="tr-TR" sz="2000" dirty="0"/>
              <a:t>       </a:t>
            </a:r>
            <a:r>
              <a:rPr lang="tr-TR" sz="2000" dirty="0" err="1"/>
              <a:t>Dilüsyondaki</a:t>
            </a:r>
            <a:r>
              <a:rPr lang="tr-TR" sz="2000" dirty="0"/>
              <a:t> mikroorganizma sayısının orijinal gıdaya göre kaç defa seyrelmiş olduğunu belirten orandır. 1/10</a:t>
            </a:r>
            <a:r>
              <a:rPr lang="tr-TR" sz="2000" baseline="30000" dirty="0"/>
              <a:t>n</a:t>
            </a:r>
            <a:r>
              <a:rPr lang="tr-TR" sz="2000" dirty="0"/>
              <a:t> veya 10</a:t>
            </a:r>
            <a:r>
              <a:rPr lang="tr-TR" sz="2000" baseline="30000" dirty="0"/>
              <a:t>-n</a:t>
            </a:r>
            <a:r>
              <a:rPr lang="tr-TR" sz="2000" dirty="0"/>
              <a:t> ile gösterilir. Örneğin 10</a:t>
            </a:r>
            <a:r>
              <a:rPr lang="tr-TR" sz="2000" baseline="30000" dirty="0"/>
              <a:t>-1</a:t>
            </a:r>
            <a:r>
              <a:rPr lang="tr-TR" sz="2000" dirty="0"/>
              <a:t> veya 1/10 mikroorganizma sayısının orijinal gıdaya göre 10 defa seyreldiğini gösterir.</a:t>
            </a:r>
          </a:p>
          <a:p>
            <a:pPr marL="0" indent="0" algn="just">
              <a:buNone/>
            </a:pPr>
            <a:endParaRPr lang="tr-TR" sz="2000" dirty="0"/>
          </a:p>
          <a:p>
            <a:pPr marL="0" indent="0" algn="just">
              <a:buNone/>
            </a:pPr>
            <a:r>
              <a:rPr lang="tr-TR" sz="1800" b="1" dirty="0"/>
              <a:t>  </a:t>
            </a:r>
            <a:r>
              <a:rPr lang="tr-TR" sz="1800" b="1" dirty="0" err="1"/>
              <a:t>Dilüsyon</a:t>
            </a:r>
            <a:r>
              <a:rPr lang="tr-TR" sz="1800" b="1" dirty="0"/>
              <a:t> oranı(DO) = numune miktarı / ( numune miktarı + </a:t>
            </a:r>
            <a:r>
              <a:rPr lang="tr-TR" sz="1800" b="1" dirty="0" err="1"/>
              <a:t>dilüsyon</a:t>
            </a:r>
            <a:r>
              <a:rPr lang="tr-TR" sz="1800" b="1" dirty="0"/>
              <a:t> sıvısı miktarı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637" y="2903628"/>
            <a:ext cx="7776864" cy="382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3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3392" y="692697"/>
            <a:ext cx="10972800" cy="4525963"/>
          </a:xfrm>
        </p:spPr>
        <p:txBody>
          <a:bodyPr>
            <a:normAutofit/>
          </a:bodyPr>
          <a:lstStyle/>
          <a:p>
            <a:r>
              <a:rPr lang="tr-TR" sz="2000" b="1" dirty="0" err="1">
                <a:solidFill>
                  <a:srgbClr val="C00000"/>
                </a:solidFill>
              </a:rPr>
              <a:t>Dilüsyon</a:t>
            </a:r>
            <a:r>
              <a:rPr lang="tr-TR" sz="2000" b="1" dirty="0">
                <a:solidFill>
                  <a:srgbClr val="C00000"/>
                </a:solidFill>
              </a:rPr>
              <a:t> faktörü: </a:t>
            </a:r>
          </a:p>
          <a:p>
            <a:pPr marL="0" indent="0" algn="just">
              <a:buNone/>
            </a:pPr>
            <a:r>
              <a:rPr lang="tr-TR" sz="2000" dirty="0"/>
              <a:t>       Ekim sonunda </a:t>
            </a:r>
            <a:r>
              <a:rPr lang="tr-TR" sz="2000" dirty="0" err="1"/>
              <a:t>petri</a:t>
            </a:r>
            <a:r>
              <a:rPr lang="tr-TR" sz="2000" dirty="0"/>
              <a:t> kutusunda sayılan koloni miktarından gıdanın 1 ml’sinde bulunan mikroorganizma miktarı saptanmasını sağlayan faktördür. 10</a:t>
            </a:r>
            <a:r>
              <a:rPr lang="tr-TR" sz="2000" baseline="30000" dirty="0"/>
              <a:t>n</a:t>
            </a:r>
            <a:r>
              <a:rPr lang="tr-TR" sz="2000" dirty="0"/>
              <a:t> ile gösterilir. </a:t>
            </a:r>
          </a:p>
          <a:p>
            <a:pPr marL="0" indent="0" algn="just">
              <a:buNone/>
            </a:pPr>
            <a:endParaRPr lang="tr-TR" sz="2000" dirty="0"/>
          </a:p>
          <a:p>
            <a:pPr marL="0" indent="0" algn="just">
              <a:buNone/>
            </a:pPr>
            <a:r>
              <a:rPr lang="tr-TR" sz="1800" b="1" dirty="0" err="1"/>
              <a:t>Dilüsyon</a:t>
            </a:r>
            <a:r>
              <a:rPr lang="tr-TR" sz="1800" b="1" dirty="0"/>
              <a:t> faktörü (DF) = ( numune miktarı + </a:t>
            </a:r>
            <a:r>
              <a:rPr lang="tr-TR" sz="1800" b="1" dirty="0" err="1"/>
              <a:t>dilüsyon</a:t>
            </a:r>
            <a:r>
              <a:rPr lang="tr-TR" sz="1800" b="1" dirty="0"/>
              <a:t> sıvısı miktarı ) / numune miktarı</a:t>
            </a:r>
          </a:p>
          <a:p>
            <a:pPr algn="just"/>
            <a:endParaRPr lang="tr-TR" sz="2000" dirty="0"/>
          </a:p>
          <a:p>
            <a:pPr algn="just"/>
            <a:r>
              <a:rPr lang="tr-TR" sz="1600" dirty="0"/>
              <a:t>Örneğin; 10</a:t>
            </a:r>
            <a:r>
              <a:rPr lang="tr-TR" sz="1600" baseline="30000" dirty="0"/>
              <a:t>-3 </a:t>
            </a:r>
            <a:r>
              <a:rPr lang="tr-TR" sz="1600" dirty="0"/>
              <a:t>'</a:t>
            </a:r>
            <a:r>
              <a:rPr lang="tr-TR" sz="1600" dirty="0" err="1"/>
              <a:t>lik</a:t>
            </a:r>
            <a:r>
              <a:rPr lang="tr-TR" sz="1600" dirty="0"/>
              <a:t> seyreltiden yapılmış ekimde seyreltmedeki mikroorganizma sayısı orijinal gıdaya göre 1000 defa seyreldiğinden seyreltme faktörü 1000 (10</a:t>
            </a:r>
            <a:r>
              <a:rPr lang="tr-TR" sz="1600" baseline="30000" dirty="0"/>
              <a:t>3</a:t>
            </a:r>
            <a:r>
              <a:rPr lang="tr-TR" sz="1600" dirty="0"/>
              <a:t> )’</a:t>
            </a:r>
            <a:r>
              <a:rPr lang="tr-TR" sz="1600" dirty="0" err="1"/>
              <a:t>dir</a:t>
            </a:r>
            <a:r>
              <a:rPr lang="tr-TR" sz="1600" dirty="0"/>
              <a:t> ve sayılan koloni miktarı 1000 ile çarpılarak orijinal gıdanın 1 ml’sinde bulunan mikroorganizma miktarı bulunur.</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443"/>
          <a:stretch/>
        </p:blipFill>
        <p:spPr bwMode="auto">
          <a:xfrm>
            <a:off x="2255574" y="3933057"/>
            <a:ext cx="8658057" cy="274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3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3392" y="116632"/>
            <a:ext cx="10972800" cy="1143000"/>
          </a:xfrm>
        </p:spPr>
        <p:txBody>
          <a:bodyPr>
            <a:normAutofit/>
          </a:bodyPr>
          <a:lstStyle/>
          <a:p>
            <a:r>
              <a:rPr lang="tr-TR" sz="3200" b="1" dirty="0" err="1">
                <a:solidFill>
                  <a:srgbClr val="00B0F0"/>
                </a:solidFill>
              </a:rPr>
              <a:t>Desimal</a:t>
            </a:r>
            <a:r>
              <a:rPr lang="tr-TR" sz="3200" b="1" dirty="0">
                <a:solidFill>
                  <a:srgbClr val="00B0F0"/>
                </a:solidFill>
              </a:rPr>
              <a:t> (</a:t>
            </a:r>
            <a:r>
              <a:rPr lang="tr-TR" sz="3200" b="1" dirty="0" err="1">
                <a:solidFill>
                  <a:srgbClr val="00B0F0"/>
                </a:solidFill>
              </a:rPr>
              <a:t>Ondalıklı</a:t>
            </a:r>
            <a:r>
              <a:rPr lang="tr-TR" sz="3200" b="1" dirty="0">
                <a:solidFill>
                  <a:srgbClr val="00B0F0"/>
                </a:solidFill>
              </a:rPr>
              <a:t>) </a:t>
            </a:r>
            <a:r>
              <a:rPr lang="tr-TR" sz="3200" b="1" dirty="0" err="1">
                <a:solidFill>
                  <a:srgbClr val="00B0F0"/>
                </a:solidFill>
              </a:rPr>
              <a:t>Dilüsyon</a:t>
            </a:r>
            <a:r>
              <a:rPr lang="tr-TR" sz="3200" b="1" dirty="0">
                <a:solidFill>
                  <a:srgbClr val="00B0F0"/>
                </a:solidFill>
              </a:rPr>
              <a:t> Hazırlama: </a:t>
            </a:r>
          </a:p>
        </p:txBody>
      </p:sp>
      <p:sp>
        <p:nvSpPr>
          <p:cNvPr id="3" name="İçerik Yer Tutucusu 2"/>
          <p:cNvSpPr>
            <a:spLocks noGrp="1"/>
          </p:cNvSpPr>
          <p:nvPr>
            <p:ph idx="1"/>
          </p:nvPr>
        </p:nvSpPr>
        <p:spPr>
          <a:xfrm>
            <a:off x="609537" y="891953"/>
            <a:ext cx="10972800" cy="4525963"/>
          </a:xfrm>
        </p:spPr>
        <p:txBody>
          <a:bodyPr/>
          <a:lstStyle/>
          <a:p>
            <a:pPr algn="just"/>
            <a:r>
              <a:rPr lang="tr-TR" sz="2000" dirty="0"/>
              <a:t>Gıda numunesinin katı veya sıvı olması durumuna göre </a:t>
            </a:r>
            <a:r>
              <a:rPr lang="tr-TR" sz="2000" dirty="0" err="1"/>
              <a:t>desimal</a:t>
            </a:r>
            <a:r>
              <a:rPr lang="tr-TR" sz="2000" dirty="0"/>
              <a:t> </a:t>
            </a:r>
            <a:r>
              <a:rPr lang="tr-TR" sz="2000" dirty="0" err="1"/>
              <a:t>dilüsyonların</a:t>
            </a:r>
            <a:r>
              <a:rPr lang="tr-TR" sz="2000" dirty="0"/>
              <a:t> yapılmasında bazı farklılıklar söz konusudur. </a:t>
            </a:r>
          </a:p>
          <a:p>
            <a:pPr algn="just"/>
            <a:endParaRPr lang="tr-TR" sz="2000" dirty="0"/>
          </a:p>
          <a:p>
            <a:pPr algn="just"/>
            <a:r>
              <a:rPr lang="tr-TR" sz="2000" b="1" dirty="0"/>
              <a:t>1. Sıvı Gıdadan </a:t>
            </a:r>
            <a:r>
              <a:rPr lang="tr-TR" sz="2000" b="1" dirty="0" err="1"/>
              <a:t>Desimal</a:t>
            </a:r>
            <a:r>
              <a:rPr lang="tr-TR" sz="2000" b="1" dirty="0"/>
              <a:t> </a:t>
            </a:r>
            <a:r>
              <a:rPr lang="tr-TR" sz="2000" b="1" dirty="0" err="1"/>
              <a:t>Dilüsyon</a:t>
            </a:r>
            <a:r>
              <a:rPr lang="tr-TR" sz="2000" b="1" dirty="0"/>
              <a:t> Hazırlama:</a:t>
            </a:r>
          </a:p>
          <a:p>
            <a:pPr marL="0" indent="0" algn="just">
              <a:buNone/>
            </a:pPr>
            <a:r>
              <a:rPr lang="tr-TR" sz="2000" dirty="0"/>
              <a:t>       Sıvı gıdalardan (süt, meyve suyu, su vb.) alınan numuneler herhangi bir ön işlemden geçirilmeden doğrudan seri </a:t>
            </a:r>
            <a:r>
              <a:rPr lang="tr-TR" sz="2000" dirty="0" err="1"/>
              <a:t>dilüsyon</a:t>
            </a:r>
            <a:r>
              <a:rPr lang="tr-TR" sz="2000" dirty="0"/>
              <a:t> işlemi gerçekleştirilebilir.</a:t>
            </a:r>
          </a:p>
          <a:p>
            <a:pPr marL="0" indent="0" algn="just">
              <a:buNone/>
            </a:pPr>
            <a:endParaRPr lang="tr-TR" sz="2000" dirty="0"/>
          </a:p>
          <a:p>
            <a:pPr algn="just"/>
            <a:r>
              <a:rPr lang="tr-TR" sz="2000" dirty="0"/>
              <a:t> </a:t>
            </a:r>
            <a:r>
              <a:rPr lang="tr-TR" sz="2000" b="1" dirty="0"/>
              <a:t>2. Katı Gıdadan </a:t>
            </a:r>
            <a:r>
              <a:rPr lang="tr-TR" sz="2000" b="1" dirty="0" err="1"/>
              <a:t>Desimal</a:t>
            </a:r>
            <a:r>
              <a:rPr lang="tr-TR" sz="2000" b="1" dirty="0"/>
              <a:t> </a:t>
            </a:r>
            <a:r>
              <a:rPr lang="tr-TR" sz="2000" b="1" dirty="0" err="1"/>
              <a:t>Dilüsyon</a:t>
            </a:r>
            <a:r>
              <a:rPr lang="tr-TR" sz="2000" b="1" dirty="0"/>
              <a:t> Hazırlama:</a:t>
            </a:r>
          </a:p>
          <a:p>
            <a:pPr marL="0" indent="0" algn="just">
              <a:buNone/>
            </a:pPr>
            <a:r>
              <a:rPr lang="tr-TR" sz="2000" dirty="0"/>
              <a:t>       Katı ve yarı katı gıdalar analize alınmadan önce </a:t>
            </a:r>
            <a:r>
              <a:rPr lang="tr-TR" sz="2000" dirty="0" err="1"/>
              <a:t>homojenizasyon</a:t>
            </a:r>
            <a:r>
              <a:rPr lang="tr-TR" sz="2000" dirty="0"/>
              <a:t> çözeltisi içerisinde homojen hale getirilir.</a:t>
            </a:r>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045" y="4610277"/>
            <a:ext cx="5845194" cy="201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61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3392" y="2492896"/>
            <a:ext cx="10972800" cy="2376264"/>
          </a:xfrm>
        </p:spPr>
        <p:txBody>
          <a:bodyPr>
            <a:normAutofit/>
          </a:bodyPr>
          <a:lstStyle/>
          <a:p>
            <a:pPr algn="just"/>
            <a:r>
              <a:rPr lang="tr-TR" dirty="0"/>
              <a:t>Parçalayıcı ile yapılacak </a:t>
            </a:r>
            <a:r>
              <a:rPr lang="tr-TR" dirty="0" err="1"/>
              <a:t>homojenizasyonda</a:t>
            </a:r>
            <a:r>
              <a:rPr lang="tr-TR" dirty="0"/>
              <a:t> numune steril bir naylon torbanın içerisine konur ve üzerine </a:t>
            </a:r>
            <a:r>
              <a:rPr lang="tr-TR" dirty="0" err="1"/>
              <a:t>dilüsyon</a:t>
            </a:r>
            <a:r>
              <a:rPr lang="tr-TR" dirty="0"/>
              <a:t> sıvısı ilave edilir (genellikle 10 g numune:90 ml </a:t>
            </a:r>
            <a:r>
              <a:rPr lang="tr-TR" dirty="0" err="1"/>
              <a:t>dilüsyon</a:t>
            </a:r>
            <a:r>
              <a:rPr lang="tr-TR" dirty="0"/>
              <a:t> sıvısı). </a:t>
            </a:r>
          </a:p>
          <a:p>
            <a:pPr algn="just"/>
            <a:endParaRPr lang="tr-TR" dirty="0"/>
          </a:p>
          <a:p>
            <a:pPr algn="just"/>
            <a:r>
              <a:rPr lang="tr-TR" dirty="0"/>
              <a:t>Makine içerinde bulunan iki pedal, numune torbası üzerinde ileri geri hareket ederek nazikçe ama etkili bir biçimde </a:t>
            </a:r>
            <a:r>
              <a:rPr lang="tr-TR" dirty="0" err="1"/>
              <a:t>dilüsyon</a:t>
            </a:r>
            <a:r>
              <a:rPr lang="tr-TR" dirty="0"/>
              <a:t> sıvısı ile numuneyi iyice karıştırmaktadır. Bu işlem sırasında </a:t>
            </a:r>
            <a:r>
              <a:rPr lang="tr-TR" dirty="0" err="1"/>
              <a:t>dilüsyon</a:t>
            </a:r>
            <a:r>
              <a:rPr lang="tr-TR" dirty="0"/>
              <a:t> sıvısı örneğin dokuları içerisine nüfuz etmekte ve bu işlemin tekrarlanmasıyla analiz için uygun solüsyon oluşturulmaktadır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16632"/>
            <a:ext cx="65171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765" y="4409913"/>
            <a:ext cx="5172971" cy="242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02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dirty="0">
                <a:solidFill>
                  <a:srgbClr val="FF0000"/>
                </a:solidFill>
              </a:rPr>
              <a:t>DİKKAT!</a:t>
            </a:r>
          </a:p>
        </p:txBody>
      </p:sp>
      <p:sp>
        <p:nvSpPr>
          <p:cNvPr id="3" name="İçerik Yer Tutucusu 2"/>
          <p:cNvSpPr>
            <a:spLocks noGrp="1"/>
          </p:cNvSpPr>
          <p:nvPr>
            <p:ph idx="1"/>
          </p:nvPr>
        </p:nvSpPr>
        <p:spPr>
          <a:xfrm>
            <a:off x="623392" y="1268760"/>
            <a:ext cx="10972800" cy="5184576"/>
          </a:xfrm>
        </p:spPr>
        <p:txBody>
          <a:bodyPr>
            <a:normAutofit/>
          </a:bodyPr>
          <a:lstStyle/>
          <a:p>
            <a:pPr algn="just">
              <a:buFont typeface="Wingdings" pitchFamily="2" charset="2"/>
              <a:buChar char="v"/>
            </a:pPr>
            <a:r>
              <a:rPr lang="tr-TR" sz="2000" dirty="0"/>
              <a:t>Dondurulmuş gıdalar orijinal ambalajı içinde buzdolabında (0-4°C’de), en çok 18 saatte çözündürülmelidir. Çabuk eriyen donmuş gıda örnekleri 35°C’de 15 dakikada çözündürmelidir.</a:t>
            </a:r>
          </a:p>
          <a:p>
            <a:pPr marL="0" indent="0" algn="just">
              <a:buNone/>
            </a:pPr>
            <a:r>
              <a:rPr lang="tr-TR" sz="2000" dirty="0"/>
              <a:t> </a:t>
            </a:r>
          </a:p>
          <a:p>
            <a:pPr algn="just">
              <a:buFont typeface="Wingdings" pitchFamily="2" charset="2"/>
              <a:buChar char="v"/>
            </a:pPr>
            <a:r>
              <a:rPr lang="tr-TR" sz="2000" dirty="0"/>
              <a:t>Kremalı pasta gibi farklı kısımları bulunan gıdalarda her kısımdan analiz örneği alınmalıdır.</a:t>
            </a:r>
          </a:p>
          <a:p>
            <a:pPr algn="just">
              <a:buFont typeface="Wingdings" pitchFamily="2" charset="2"/>
              <a:buChar char="v"/>
            </a:pPr>
            <a:endParaRPr lang="tr-TR" sz="2000" dirty="0"/>
          </a:p>
          <a:p>
            <a:pPr algn="just">
              <a:buFont typeface="Wingdings" pitchFamily="2" charset="2"/>
              <a:buChar char="v"/>
            </a:pPr>
            <a:r>
              <a:rPr lang="tr-TR" sz="2000" dirty="0" err="1"/>
              <a:t>Homojenizasyonda</a:t>
            </a:r>
            <a:r>
              <a:rPr lang="tr-TR" sz="2000" dirty="0"/>
              <a:t> parçalayıcı veya karıştırıcının hızı ve karıştırma süresi çok iyi ayarlanması gerekmektedir. Uzun süreli ve yüksek hızda parçalama işlemi </a:t>
            </a:r>
            <a:r>
              <a:rPr lang="tr-TR" sz="2000" b="1" dirty="0">
                <a:solidFill>
                  <a:srgbClr val="FF0000"/>
                </a:solidFill>
              </a:rPr>
              <a:t>mikroorganizma hücrelerinin </a:t>
            </a:r>
            <a:r>
              <a:rPr lang="tr-TR" sz="2000" dirty="0"/>
              <a:t>ısınma nedeniyle veya merkezkaç kuvvetinin etkisiyle </a:t>
            </a:r>
            <a:r>
              <a:rPr lang="tr-TR" sz="2000" dirty="0" err="1"/>
              <a:t>mekaniksel</a:t>
            </a:r>
            <a:r>
              <a:rPr lang="tr-TR" sz="2000" dirty="0"/>
              <a:t> olarak </a:t>
            </a:r>
            <a:r>
              <a:rPr lang="tr-TR" sz="2000" b="1" dirty="0">
                <a:solidFill>
                  <a:srgbClr val="FF0000"/>
                </a:solidFill>
              </a:rPr>
              <a:t>zarar görmesine </a:t>
            </a:r>
            <a:r>
              <a:rPr lang="tr-TR" sz="2000" dirty="0"/>
              <a:t>neden olacağından sonuçların hatalı olmasına neden olur. </a:t>
            </a:r>
          </a:p>
          <a:p>
            <a:pPr algn="just">
              <a:buFont typeface="Wingdings" pitchFamily="2" charset="2"/>
              <a:buChar char="v"/>
            </a:pPr>
            <a:endParaRPr lang="tr-TR" sz="2000" dirty="0"/>
          </a:p>
          <a:p>
            <a:pPr algn="just">
              <a:buFont typeface="Wingdings" pitchFamily="2" charset="2"/>
              <a:buChar char="v"/>
            </a:pPr>
            <a:r>
              <a:rPr lang="tr-TR" sz="2000" dirty="0"/>
              <a:t>Çok kısa süreli ve düşük hızda parçalamada ise </a:t>
            </a:r>
            <a:r>
              <a:rPr lang="tr-TR" sz="2000" dirty="0" err="1"/>
              <a:t>homojenizasyon</a:t>
            </a:r>
            <a:r>
              <a:rPr lang="tr-TR" sz="2000" dirty="0"/>
              <a:t> tam sağlanamadığından gıdadaki mikroorganizmaların hepsi sıvı faza geçemezler. Bu durumda hatalı sayıma neden olur</a:t>
            </a:r>
          </a:p>
        </p:txBody>
      </p:sp>
    </p:spTree>
    <p:extLst>
      <p:ext uri="{BB962C8B-B14F-4D97-AF65-F5344CB8AC3E}">
        <p14:creationId xmlns:p14="http://schemas.microsoft.com/office/powerpoint/2010/main" val="113633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3392" y="692696"/>
            <a:ext cx="10972800" cy="5760640"/>
          </a:xfrm>
        </p:spPr>
        <p:txBody>
          <a:bodyPr>
            <a:normAutofit/>
          </a:bodyPr>
          <a:lstStyle/>
          <a:p>
            <a:pPr algn="just"/>
            <a:r>
              <a:rPr lang="tr-TR" sz="2000" dirty="0" err="1"/>
              <a:t>Homojenizasyon</a:t>
            </a:r>
            <a:r>
              <a:rPr lang="tr-TR" sz="2000" dirty="0"/>
              <a:t> sırasında gıda örneği </a:t>
            </a:r>
            <a:r>
              <a:rPr lang="tr-TR" sz="2000" b="1" u="sng" dirty="0">
                <a:solidFill>
                  <a:srgbClr val="FF0000"/>
                </a:solidFill>
              </a:rPr>
              <a:t>oda sıcaklığında </a:t>
            </a:r>
            <a:r>
              <a:rPr lang="tr-TR" sz="2000" dirty="0"/>
              <a:t>olmalıdır. Buzdolabından çıkarılan örnek hemen </a:t>
            </a:r>
            <a:r>
              <a:rPr lang="tr-TR" sz="2000" dirty="0" err="1"/>
              <a:t>homojenize</a:t>
            </a:r>
            <a:r>
              <a:rPr lang="tr-TR" sz="2000" dirty="0"/>
              <a:t> edilirse </a:t>
            </a:r>
            <a:r>
              <a:rPr lang="tr-TR" sz="2000" dirty="0" err="1"/>
              <a:t>homojenizasyon</a:t>
            </a:r>
            <a:r>
              <a:rPr lang="tr-TR" sz="2000" dirty="0"/>
              <a:t> sırasında az da olsa ısı artışı olacağından sıcaklık farkı nedeniyle ısıya duyarlı mikroorganizmalar zarar görebilir. Bu da hatalı sonuç alınmasına neden olur. </a:t>
            </a:r>
          </a:p>
          <a:p>
            <a:pPr marL="0" indent="0" algn="just">
              <a:buNone/>
            </a:pPr>
            <a:endParaRPr lang="tr-TR" sz="2000" dirty="0"/>
          </a:p>
          <a:p>
            <a:pPr algn="just"/>
            <a:r>
              <a:rPr lang="tr-TR" sz="2000" dirty="0"/>
              <a:t>Kuru gıdalarda, özellikle Gram (-) bakterileri </a:t>
            </a:r>
            <a:r>
              <a:rPr lang="tr-TR" sz="2000" b="1" u="sng" dirty="0" err="1"/>
              <a:t>osmotik</a:t>
            </a:r>
            <a:r>
              <a:rPr lang="tr-TR" sz="2000" b="1" u="sng" dirty="0"/>
              <a:t> şoktan </a:t>
            </a:r>
            <a:r>
              <a:rPr lang="tr-TR" sz="2000" dirty="0"/>
              <a:t>korumak için kademeli </a:t>
            </a:r>
            <a:r>
              <a:rPr lang="tr-TR" sz="2000" dirty="0" err="1"/>
              <a:t>homojenizasyon</a:t>
            </a:r>
            <a:r>
              <a:rPr lang="tr-TR" sz="2000" dirty="0"/>
              <a:t> uygulanmalıdır. Bunun için steril bir </a:t>
            </a:r>
            <a:r>
              <a:rPr lang="tr-TR" sz="2000" dirty="0" err="1"/>
              <a:t>erlene</a:t>
            </a:r>
            <a:r>
              <a:rPr lang="tr-TR" sz="2000" dirty="0"/>
              <a:t> 10 g örnek ve üzerine 10 ml seyreltme çözeltisi konularak örneğin ıslanması sağlanır. Daha sonra geriye kalan seyreltme sıvısı ilave edilir. </a:t>
            </a:r>
          </a:p>
          <a:p>
            <a:pPr algn="just"/>
            <a:endParaRPr lang="tr-TR" sz="2000" dirty="0"/>
          </a:p>
          <a:p>
            <a:pPr algn="just"/>
            <a:r>
              <a:rPr lang="tr-TR" sz="2000" b="1" i="1" dirty="0" err="1"/>
              <a:t>Clostridium</a:t>
            </a:r>
            <a:r>
              <a:rPr lang="tr-TR" sz="2000" dirty="0"/>
              <a:t> gibi </a:t>
            </a:r>
            <a:r>
              <a:rPr lang="tr-TR" sz="2000" b="1" dirty="0"/>
              <a:t>anaerobik bakterilerin </a:t>
            </a:r>
            <a:r>
              <a:rPr lang="tr-TR" sz="2000" dirty="0"/>
              <a:t>aranması ve sayımı için örneğin </a:t>
            </a:r>
            <a:r>
              <a:rPr lang="tr-TR" sz="2000" dirty="0" err="1"/>
              <a:t>homojenizasyonunda</a:t>
            </a:r>
            <a:r>
              <a:rPr lang="tr-TR" sz="2000" dirty="0"/>
              <a:t> karıştırıcı kullanılmamalıdır. Karıştırıcı bıçaklarının dönüşü ve merkezkaç kuvvetinin etkisi ile oluşan </a:t>
            </a:r>
            <a:r>
              <a:rPr lang="tr-TR" sz="2000" dirty="0" err="1"/>
              <a:t>anaerob</a:t>
            </a:r>
            <a:r>
              <a:rPr lang="tr-TR" sz="2000" dirty="0"/>
              <a:t> bakterilerin hava ile temas etmesine neden olur. Bu durum ise </a:t>
            </a:r>
            <a:r>
              <a:rPr lang="tr-TR" sz="2000" dirty="0" err="1"/>
              <a:t>anaerob</a:t>
            </a:r>
            <a:r>
              <a:rPr lang="tr-TR" sz="2000" dirty="0"/>
              <a:t> mikroorganizmalarının zarar görmesine sebep olur. Bu nedenle anaerobik bakterilerin aranacağı örneklerde laboratuvar tipi rende, havan veya değirmenler kullanılmalıdır.</a:t>
            </a:r>
          </a:p>
        </p:txBody>
      </p:sp>
    </p:spTree>
    <p:extLst>
      <p:ext uri="{BB962C8B-B14F-4D97-AF65-F5344CB8AC3E}">
        <p14:creationId xmlns:p14="http://schemas.microsoft.com/office/powerpoint/2010/main" val="261028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3480" y="1440153"/>
            <a:ext cx="7579975" cy="4960647"/>
          </a:xfrm>
        </p:spPr>
        <p:txBody>
          <a:bodyPr/>
          <a:lstStyle/>
          <a:p>
            <a:r>
              <a:rPr lang="tr-TR" dirty="0"/>
              <a:t>Analizden önce steril tüplerin içerisinde ise 9’ar ml steril </a:t>
            </a:r>
            <a:r>
              <a:rPr lang="tr-TR" dirty="0" err="1"/>
              <a:t>dilüsyon</a:t>
            </a:r>
            <a:r>
              <a:rPr lang="tr-TR" dirty="0"/>
              <a:t> sıvıları bulunur.</a:t>
            </a:r>
          </a:p>
          <a:p>
            <a:endParaRPr lang="tr-TR" dirty="0"/>
          </a:p>
          <a:p>
            <a:r>
              <a:rPr lang="tr-TR" dirty="0"/>
              <a:t>Sıvı gıda numunesinden 1 ml sıvı alınır ve 1. tüpe aktarılır.</a:t>
            </a:r>
          </a:p>
          <a:p>
            <a:endParaRPr lang="tr-TR" dirty="0"/>
          </a:p>
          <a:p>
            <a:r>
              <a:rPr lang="tr-TR" dirty="0"/>
              <a:t>1. tüpe yapılan aktarma sonunda 1. tüpte toplam hacim 10 ml olur (1 ml gıda numunesi+9 ml </a:t>
            </a:r>
            <a:r>
              <a:rPr lang="tr-TR" dirty="0" err="1"/>
              <a:t>dilüsyon</a:t>
            </a:r>
            <a:r>
              <a:rPr lang="tr-TR" dirty="0"/>
              <a:t> sıvısı). Aynı zamanda 10 kat (1/10) seyreltme yapılmış olur.</a:t>
            </a:r>
          </a:p>
        </p:txBody>
      </p:sp>
      <p:sp>
        <p:nvSpPr>
          <p:cNvPr id="4" name="Dikdörtgen 3"/>
          <p:cNvSpPr/>
          <p:nvPr/>
        </p:nvSpPr>
        <p:spPr>
          <a:xfrm>
            <a:off x="3311691" y="476672"/>
            <a:ext cx="4190571" cy="369332"/>
          </a:xfrm>
          <a:prstGeom prst="rect">
            <a:avLst/>
          </a:prstGeom>
        </p:spPr>
        <p:txBody>
          <a:bodyPr wrap="none">
            <a:spAutoFit/>
          </a:bodyPr>
          <a:lstStyle/>
          <a:p>
            <a:r>
              <a:rPr lang="tr-TR" b="1" dirty="0">
                <a:solidFill>
                  <a:srgbClr val="00B0F0"/>
                </a:solidFill>
              </a:rPr>
              <a:t>1.Sıvı Gıdadan </a:t>
            </a:r>
            <a:r>
              <a:rPr lang="tr-TR" b="1" dirty="0" err="1">
                <a:solidFill>
                  <a:srgbClr val="00B0F0"/>
                </a:solidFill>
              </a:rPr>
              <a:t>Desimal</a:t>
            </a:r>
            <a:r>
              <a:rPr lang="tr-TR" b="1" dirty="0">
                <a:solidFill>
                  <a:srgbClr val="00B0F0"/>
                </a:solidFill>
              </a:rPr>
              <a:t> Seri </a:t>
            </a:r>
            <a:r>
              <a:rPr lang="tr-TR" b="1" dirty="0" err="1">
                <a:solidFill>
                  <a:srgbClr val="00B0F0"/>
                </a:solidFill>
              </a:rPr>
              <a:t>Dilüsyon</a:t>
            </a:r>
            <a:r>
              <a:rPr lang="tr-TR" b="1" dirty="0">
                <a:solidFill>
                  <a:srgbClr val="00B0F0"/>
                </a:solidFill>
              </a:rPr>
              <a:t>:</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002" y="1080655"/>
            <a:ext cx="3912033" cy="268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506" y="3946405"/>
            <a:ext cx="3495003" cy="25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064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2643" y="818270"/>
            <a:ext cx="6831830" cy="3880773"/>
          </a:xfrm>
        </p:spPr>
        <p:txBody>
          <a:bodyPr/>
          <a:lstStyle/>
          <a:p>
            <a:pPr algn="just"/>
            <a:r>
              <a:rPr lang="tr-TR" dirty="0"/>
              <a:t>1. tüpten 1 </a:t>
            </a:r>
            <a:r>
              <a:rPr lang="tr-TR" dirty="0" err="1"/>
              <a:t>mlsıvı</a:t>
            </a:r>
            <a:r>
              <a:rPr lang="tr-TR" dirty="0"/>
              <a:t> alınır ve 2. tüpe aktarılır. Yapılan aktarma sonunda 2. tüpte toplam hacim 10 ml olur (1 ml gıda numunesi+9 ml </a:t>
            </a:r>
            <a:r>
              <a:rPr lang="tr-TR" dirty="0" err="1"/>
              <a:t>dilüsyon</a:t>
            </a:r>
            <a:r>
              <a:rPr lang="tr-TR" dirty="0"/>
              <a:t> sıvısı). Aynı zamanda 10 kat (1/10) seyreltme yapılmış olur. Ancak başlangıca göre 100 kat (1/100) seyreltme yapılmış olur.</a:t>
            </a:r>
          </a:p>
          <a:p>
            <a:pPr algn="just"/>
            <a:endParaRPr lang="tr-TR" dirty="0"/>
          </a:p>
          <a:p>
            <a:pPr algn="just"/>
            <a:endParaRPr lang="tr-TR" dirty="0"/>
          </a:p>
          <a:p>
            <a:pPr algn="just"/>
            <a:r>
              <a:rPr lang="tr-TR" dirty="0"/>
              <a:t>2. tüpten 1 ml sıvı alınır ve 3. tüpe aktarılır. Yapılan aktarma sonunda 3. tüpte toplam hacim 10 ml olur (1 ml gıda numunesi+9 ml </a:t>
            </a:r>
            <a:r>
              <a:rPr lang="tr-TR" dirty="0" err="1"/>
              <a:t>dilüsyon</a:t>
            </a:r>
            <a:r>
              <a:rPr lang="tr-TR" dirty="0"/>
              <a:t> sıvısı). Aynı zamanda 10 kat (1/10) seyreltme yapılmış olur. Ancak başlangıca göre 1000 kat (1/1000) seyreltme yapılmış olur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546" y="403081"/>
            <a:ext cx="3789218" cy="364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975" y="4447308"/>
            <a:ext cx="3377911" cy="229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582612"/>
          </a:xfrm>
        </p:spPr>
        <p:txBody>
          <a:bodyPr>
            <a:normAutofit/>
          </a:bodyPr>
          <a:lstStyle/>
          <a:p>
            <a:r>
              <a:rPr lang="tr-TR" sz="2400" b="1" dirty="0">
                <a:solidFill>
                  <a:srgbClr val="00B0F0"/>
                </a:solidFill>
              </a:rPr>
              <a:t>2.Katı Gıdadan </a:t>
            </a:r>
            <a:r>
              <a:rPr lang="tr-TR" sz="2400" b="1" dirty="0" err="1">
                <a:solidFill>
                  <a:srgbClr val="00B0F0"/>
                </a:solidFill>
              </a:rPr>
              <a:t>Desimal</a:t>
            </a:r>
            <a:r>
              <a:rPr lang="tr-TR" sz="2400" b="1" dirty="0">
                <a:solidFill>
                  <a:srgbClr val="00B0F0"/>
                </a:solidFill>
              </a:rPr>
              <a:t> Seri </a:t>
            </a:r>
            <a:r>
              <a:rPr lang="tr-TR" sz="2400" b="1" dirty="0" err="1">
                <a:solidFill>
                  <a:srgbClr val="00B0F0"/>
                </a:solidFill>
              </a:rPr>
              <a:t>Dilüsyon</a:t>
            </a:r>
            <a:r>
              <a:rPr lang="tr-TR" sz="2400" b="1" dirty="0">
                <a:solidFill>
                  <a:srgbClr val="00B0F0"/>
                </a:solidFill>
              </a:rPr>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857250"/>
            <a:ext cx="8928992" cy="592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98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980728"/>
            <a:ext cx="10972800" cy="5544616"/>
          </a:xfrm>
        </p:spPr>
        <p:txBody>
          <a:bodyPr>
            <a:normAutofit fontScale="85000" lnSpcReduction="10000"/>
          </a:bodyPr>
          <a:lstStyle/>
          <a:p>
            <a:pPr algn="just">
              <a:buFont typeface="Wingdings" pitchFamily="2" charset="2"/>
              <a:buChar char="Ø"/>
            </a:pPr>
            <a:r>
              <a:rPr lang="tr-TR" dirty="0"/>
              <a:t>Analiz edilecek katı gıda numunesinden 10 g tartılır. </a:t>
            </a:r>
          </a:p>
          <a:p>
            <a:pPr algn="just">
              <a:buFont typeface="Wingdings" pitchFamily="2" charset="2"/>
              <a:buChar char="Ø"/>
            </a:pPr>
            <a:endParaRPr lang="tr-TR" dirty="0"/>
          </a:p>
          <a:p>
            <a:pPr algn="just">
              <a:buFont typeface="Wingdings" pitchFamily="2" charset="2"/>
              <a:buChar char="Ø"/>
            </a:pPr>
            <a:r>
              <a:rPr lang="tr-TR" dirty="0"/>
              <a:t>Tartılan gıda numunesi 90 ml </a:t>
            </a:r>
            <a:r>
              <a:rPr lang="tr-TR" dirty="0" err="1"/>
              <a:t>dilüsyon</a:t>
            </a:r>
            <a:r>
              <a:rPr lang="tr-TR" dirty="0"/>
              <a:t> sıvısı içeren ortama aktarılır. Aynı zamanda 10 kat (1/10) seyreltme yapılmış olur.</a:t>
            </a:r>
          </a:p>
          <a:p>
            <a:pPr algn="just">
              <a:buFont typeface="Wingdings" pitchFamily="2" charset="2"/>
              <a:buChar char="Ø"/>
            </a:pPr>
            <a:r>
              <a:rPr lang="tr-TR" dirty="0"/>
              <a:t> </a:t>
            </a:r>
          </a:p>
          <a:p>
            <a:pPr algn="just">
              <a:buFont typeface="Wingdings" pitchFamily="2" charset="2"/>
              <a:buChar char="Ø"/>
            </a:pPr>
            <a:r>
              <a:rPr lang="tr-TR" dirty="0"/>
              <a:t>Katı gıda numunesinin özelliğine göre karıştırıcı veya parçalayıcı </a:t>
            </a:r>
            <a:r>
              <a:rPr lang="tr-TR" dirty="0" err="1"/>
              <a:t>homojenizasyonu</a:t>
            </a:r>
            <a:r>
              <a:rPr lang="tr-TR" dirty="0"/>
              <a:t> gerçekleştirilir. </a:t>
            </a:r>
          </a:p>
          <a:p>
            <a:pPr algn="just">
              <a:buFont typeface="Wingdings" pitchFamily="2" charset="2"/>
              <a:buChar char="Ø"/>
            </a:pPr>
            <a:endParaRPr lang="tr-TR" dirty="0"/>
          </a:p>
          <a:p>
            <a:pPr algn="just">
              <a:buFont typeface="Wingdings" pitchFamily="2" charset="2"/>
              <a:buChar char="Ø"/>
            </a:pPr>
            <a:r>
              <a:rPr lang="tr-TR" dirty="0" err="1"/>
              <a:t>Homojenizasyondan</a:t>
            </a:r>
            <a:r>
              <a:rPr lang="tr-TR" dirty="0"/>
              <a:t> sonra numuneden sıvı gıda numunesinden 1 ml sıvı alınır ve 1. tüpe aktarılır 1. tüpe yapılan aktarma sonunda 1. tüpte toplam hacim 10 ml olur (1 ml gıda numunesi+9 ml </a:t>
            </a:r>
            <a:r>
              <a:rPr lang="tr-TR" dirty="0" err="1"/>
              <a:t>dilüsyon</a:t>
            </a:r>
            <a:r>
              <a:rPr lang="tr-TR" dirty="0"/>
              <a:t> sıvısı). Aynı zamanda 10 kat (1/10) seyreltme yapılmış olur. Ancak başlangıca göre 100 kat (1/100) seyreltme yapılmış olur. </a:t>
            </a:r>
          </a:p>
          <a:p>
            <a:pPr algn="just">
              <a:buFont typeface="Wingdings" pitchFamily="2" charset="2"/>
              <a:buChar char="Ø"/>
            </a:pPr>
            <a:endParaRPr lang="tr-TR" dirty="0"/>
          </a:p>
          <a:p>
            <a:pPr algn="just">
              <a:buFont typeface="Wingdings" pitchFamily="2" charset="2"/>
              <a:buChar char="Ø"/>
            </a:pPr>
            <a:r>
              <a:rPr lang="tr-TR" dirty="0"/>
              <a:t>1. tüpten 1 ml sıvı alınır ve 2. tüpe aktarılır. Yapılan aktarma sonunda 2. tüpte toplam hacim 10 ml olur (1 ml gıda numunesi+9 ml </a:t>
            </a:r>
            <a:r>
              <a:rPr lang="tr-TR" dirty="0" err="1"/>
              <a:t>dilüsyon</a:t>
            </a:r>
            <a:r>
              <a:rPr lang="tr-TR" dirty="0"/>
              <a:t> sıvısı). Aynı zamanda 10 kat (1/10) seyreltme yapılmış olur. Ancak başlangıca göre 1000 kat (1/1000) seyreltme yapılmış olur. </a:t>
            </a:r>
          </a:p>
          <a:p>
            <a:pPr marL="0" indent="0" algn="just">
              <a:buNone/>
            </a:pPr>
            <a:r>
              <a:rPr lang="tr-TR" dirty="0"/>
              <a:t>				</a:t>
            </a:r>
            <a:r>
              <a:rPr lang="tr-TR" b="1" dirty="0"/>
              <a:t>.</a:t>
            </a:r>
          </a:p>
          <a:p>
            <a:pPr marL="0" indent="0" algn="just">
              <a:buNone/>
            </a:pPr>
            <a:r>
              <a:rPr lang="tr-TR" b="1" dirty="0"/>
              <a:t>				.</a:t>
            </a:r>
          </a:p>
          <a:p>
            <a:pPr marL="0" indent="0" algn="just">
              <a:buNone/>
            </a:pPr>
            <a:r>
              <a:rPr lang="tr-TR" b="1" dirty="0"/>
              <a:t>				.</a:t>
            </a:r>
          </a:p>
          <a:p>
            <a:pPr marL="0" indent="0" algn="just">
              <a:buNone/>
            </a:pPr>
            <a:r>
              <a:rPr lang="tr-TR" b="1" dirty="0"/>
              <a:t>				.</a:t>
            </a:r>
          </a:p>
        </p:txBody>
      </p:sp>
      <p:sp>
        <p:nvSpPr>
          <p:cNvPr id="4" name="Başlık 1"/>
          <p:cNvSpPr>
            <a:spLocks noGrp="1"/>
          </p:cNvSpPr>
          <p:nvPr>
            <p:ph type="title"/>
          </p:nvPr>
        </p:nvSpPr>
        <p:spPr>
          <a:xfrm>
            <a:off x="609600" y="274638"/>
            <a:ext cx="10972800" cy="582612"/>
          </a:xfrm>
        </p:spPr>
        <p:txBody>
          <a:bodyPr>
            <a:normAutofit/>
          </a:bodyPr>
          <a:lstStyle/>
          <a:p>
            <a:r>
              <a:rPr lang="tr-TR" sz="2400" b="1" dirty="0">
                <a:solidFill>
                  <a:srgbClr val="00B0F0"/>
                </a:solidFill>
              </a:rPr>
              <a:t>2.Katı Gıdadan </a:t>
            </a:r>
            <a:r>
              <a:rPr lang="tr-TR" sz="2400" b="1" dirty="0" err="1">
                <a:solidFill>
                  <a:srgbClr val="00B0F0"/>
                </a:solidFill>
              </a:rPr>
              <a:t>Desimal</a:t>
            </a:r>
            <a:r>
              <a:rPr lang="tr-TR" sz="2400" b="1" dirty="0">
                <a:solidFill>
                  <a:srgbClr val="00B0F0"/>
                </a:solidFill>
              </a:rPr>
              <a:t> Seri </a:t>
            </a:r>
            <a:r>
              <a:rPr lang="tr-TR" sz="2400" b="1" dirty="0" err="1">
                <a:solidFill>
                  <a:srgbClr val="00B0F0"/>
                </a:solidFill>
              </a:rPr>
              <a:t>Dilüsyon</a:t>
            </a:r>
            <a:r>
              <a:rPr lang="tr-TR" sz="2400" b="1" dirty="0">
                <a:solidFill>
                  <a:srgbClr val="00B0F0"/>
                </a:solidFill>
              </a:rPr>
              <a:t>:</a:t>
            </a:r>
          </a:p>
        </p:txBody>
      </p:sp>
      <p:sp>
        <p:nvSpPr>
          <p:cNvPr id="5" name="Aşağı Ok 4"/>
          <p:cNvSpPr/>
          <p:nvPr/>
        </p:nvSpPr>
        <p:spPr>
          <a:xfrm>
            <a:off x="5637241" y="1268760"/>
            <a:ext cx="161544" cy="218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5628709" y="2060848"/>
            <a:ext cx="161544" cy="218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a:off x="5628709" y="2780928"/>
            <a:ext cx="161544" cy="218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5657826" y="3799997"/>
            <a:ext cx="161544" cy="218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7050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İçerik:</a:t>
            </a:r>
          </a:p>
        </p:txBody>
      </p:sp>
      <p:sp>
        <p:nvSpPr>
          <p:cNvPr id="3" name="İçerik Yer Tutucusu 2"/>
          <p:cNvSpPr>
            <a:spLocks noGrp="1"/>
          </p:cNvSpPr>
          <p:nvPr>
            <p:ph idx="1"/>
          </p:nvPr>
        </p:nvSpPr>
        <p:spPr>
          <a:xfrm>
            <a:off x="677334" y="1758807"/>
            <a:ext cx="8596668" cy="3880773"/>
          </a:xfrm>
        </p:spPr>
        <p:txBody>
          <a:bodyPr>
            <a:normAutofit/>
          </a:bodyPr>
          <a:lstStyle/>
          <a:p>
            <a:r>
              <a:rPr lang="tr-TR" sz="2000" b="1" dirty="0"/>
              <a:t>Mikrobiyolojik sayım ve aşamaları</a:t>
            </a:r>
          </a:p>
          <a:p>
            <a:endParaRPr lang="tr-TR" sz="2000" b="1" dirty="0"/>
          </a:p>
          <a:p>
            <a:r>
              <a:rPr lang="tr-TR" sz="2000" b="1" dirty="0"/>
              <a:t>Numune hazırlama</a:t>
            </a:r>
          </a:p>
          <a:p>
            <a:endParaRPr lang="tr-TR" sz="2000" b="1" dirty="0"/>
          </a:p>
          <a:p>
            <a:r>
              <a:rPr lang="tr-TR" sz="2000" b="1" dirty="0" err="1"/>
              <a:t>Dilüsyon</a:t>
            </a:r>
            <a:r>
              <a:rPr lang="tr-TR" sz="2000" b="1" dirty="0"/>
              <a:t> hazırlama</a:t>
            </a:r>
          </a:p>
          <a:p>
            <a:endParaRPr lang="tr-TR" sz="2000" b="1" dirty="0"/>
          </a:p>
          <a:p>
            <a:r>
              <a:rPr lang="tr-TR" sz="2000" b="1" dirty="0"/>
              <a:t>Mikrobiyolojik ekim yöntemleri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561" y="4620762"/>
            <a:ext cx="1989857" cy="212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Mikrobiyoloji Laboratuvarı – LOTUSLAB Gıda Analiz Laboratuvarı | Fiziksel  Analiz | Kimyasal Analiz | Mikrobiyoloji | Dioks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222" y="4073235"/>
            <a:ext cx="3227215" cy="242454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6641525" y="6627168"/>
            <a:ext cx="6096000" cy="230832"/>
          </a:xfrm>
          <a:prstGeom prst="rect">
            <a:avLst/>
          </a:prstGeom>
        </p:spPr>
        <p:txBody>
          <a:bodyPr>
            <a:spAutoFit/>
          </a:bodyPr>
          <a:lstStyle/>
          <a:p>
            <a:r>
              <a:rPr lang="tr-TR" sz="900" dirty="0"/>
              <a:t>https://www.lotuslab.com.tr/mikrobiyoloji-laboratuvari/</a:t>
            </a: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364" y="310514"/>
            <a:ext cx="32385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372" y="233594"/>
            <a:ext cx="2476065" cy="350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2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circle(in)">
                                      <p:cBhvr>
                                        <p:cTn id="7" dur="2000"/>
                                        <p:tgtEl>
                                          <p:spTgt spid="1032"/>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visible"/>
                                      </p:to>
                                    </p:set>
                                    <p:animEffect transition="in" filter="fade">
                                      <p:cBhvr>
                                        <p:cTn id="15" dur="500"/>
                                        <p:tgtEl>
                                          <p:spTgt spid="10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77334" y="609600"/>
            <a:ext cx="8596668" cy="835742"/>
          </a:xfrm>
        </p:spPr>
        <p:txBody>
          <a:bodyPr/>
          <a:lstStyle/>
          <a:p>
            <a:r>
              <a:rPr lang="tr-TR" dirty="0"/>
              <a:t>KATI BESİYERİ KULLANILAN YÖNTEMLER</a:t>
            </a:r>
          </a:p>
        </p:txBody>
      </p:sp>
      <p:sp>
        <p:nvSpPr>
          <p:cNvPr id="3" name="2 İçerik Yer Tutucusu"/>
          <p:cNvSpPr>
            <a:spLocks noGrp="1"/>
          </p:cNvSpPr>
          <p:nvPr>
            <p:ph idx="1"/>
          </p:nvPr>
        </p:nvSpPr>
        <p:spPr>
          <a:xfrm>
            <a:off x="662585" y="1519084"/>
            <a:ext cx="6652615" cy="5088193"/>
          </a:xfrm>
        </p:spPr>
        <p:txBody>
          <a:bodyPr>
            <a:normAutofit fontScale="85000" lnSpcReduction="10000"/>
          </a:bodyPr>
          <a:lstStyle/>
          <a:p>
            <a:pPr algn="just"/>
            <a:r>
              <a:rPr lang="tr-TR" sz="2000" dirty="0">
                <a:solidFill>
                  <a:schemeClr val="tx1">
                    <a:lumMod val="65000"/>
                    <a:lumOff val="35000"/>
                  </a:schemeClr>
                </a:solidFill>
              </a:rPr>
              <a:t>Katı </a:t>
            </a:r>
            <a:r>
              <a:rPr lang="tr-TR" sz="2000" dirty="0" err="1">
                <a:solidFill>
                  <a:schemeClr val="tx1">
                    <a:lumMod val="65000"/>
                    <a:lumOff val="35000"/>
                  </a:schemeClr>
                </a:solidFill>
              </a:rPr>
              <a:t>besiyeri</a:t>
            </a:r>
            <a:r>
              <a:rPr lang="tr-TR" sz="2000" dirty="0">
                <a:solidFill>
                  <a:schemeClr val="tx1">
                    <a:lumMod val="65000"/>
                    <a:lumOff val="35000"/>
                  </a:schemeClr>
                </a:solidFill>
              </a:rPr>
              <a:t> kullanılarak yapılan sayımın prensibi </a:t>
            </a:r>
            <a:r>
              <a:rPr lang="tr-TR" sz="2000" b="1" dirty="0">
                <a:solidFill>
                  <a:srgbClr val="C00000"/>
                </a:solidFill>
              </a:rPr>
              <a:t>“her canlı hücrenin belirli bir </a:t>
            </a:r>
            <a:r>
              <a:rPr lang="tr-TR" sz="2000" b="1" dirty="0" err="1">
                <a:solidFill>
                  <a:srgbClr val="C00000"/>
                </a:solidFill>
              </a:rPr>
              <a:t>inkübasyon</a:t>
            </a:r>
            <a:r>
              <a:rPr lang="tr-TR" sz="2000" b="1" dirty="0">
                <a:solidFill>
                  <a:srgbClr val="C00000"/>
                </a:solidFill>
              </a:rPr>
              <a:t> sonunda 1 adet koloni oluşturması”</a:t>
            </a:r>
            <a:r>
              <a:rPr lang="tr-TR" sz="2000" dirty="0">
                <a:solidFill>
                  <a:srgbClr val="C00000"/>
                </a:solidFill>
              </a:rPr>
              <a:t> </a:t>
            </a:r>
            <a:r>
              <a:rPr lang="tr-TR" sz="2000" dirty="0">
                <a:solidFill>
                  <a:schemeClr val="tx1">
                    <a:lumMod val="65000"/>
                    <a:lumOff val="35000"/>
                  </a:schemeClr>
                </a:solidFill>
              </a:rPr>
              <a:t>dır. </a:t>
            </a:r>
          </a:p>
          <a:p>
            <a:pPr algn="just"/>
            <a:endParaRPr lang="tr-TR" sz="2000" dirty="0">
              <a:solidFill>
                <a:schemeClr val="tx1">
                  <a:lumMod val="65000"/>
                  <a:lumOff val="35000"/>
                </a:schemeClr>
              </a:solidFill>
            </a:endParaRPr>
          </a:p>
          <a:p>
            <a:pPr algn="just"/>
            <a:r>
              <a:rPr lang="tr-TR" sz="2000" dirty="0">
                <a:solidFill>
                  <a:schemeClr val="tx1">
                    <a:lumMod val="65000"/>
                    <a:lumOff val="35000"/>
                  </a:schemeClr>
                </a:solidFill>
              </a:rPr>
              <a:t>Bununla birlikte, canlı olduğu halde hasar görmüş ve gelişip koloni oluşturamayacak canlı hücreler de gıda maddesinde bulunabilir. </a:t>
            </a:r>
          </a:p>
          <a:p>
            <a:pPr algn="just"/>
            <a:endParaRPr lang="tr-TR" sz="2000" dirty="0">
              <a:solidFill>
                <a:schemeClr val="tx1">
                  <a:lumMod val="65000"/>
                  <a:lumOff val="35000"/>
                </a:schemeClr>
              </a:solidFill>
            </a:endParaRPr>
          </a:p>
          <a:p>
            <a:pPr algn="just"/>
            <a:r>
              <a:rPr lang="tr-TR" sz="2000" dirty="0">
                <a:solidFill>
                  <a:schemeClr val="tx1">
                    <a:lumMod val="65000"/>
                    <a:lumOff val="35000"/>
                  </a:schemeClr>
                </a:solidFill>
              </a:rPr>
              <a:t>Bu nedenle sayım sonuçları </a:t>
            </a:r>
            <a:r>
              <a:rPr lang="tr-TR" sz="2000" b="1" dirty="0">
                <a:solidFill>
                  <a:schemeClr val="tx1">
                    <a:lumMod val="65000"/>
                    <a:lumOff val="35000"/>
                  </a:schemeClr>
                </a:solidFill>
              </a:rPr>
              <a:t>"sadece koloni oluşturabilenlerin" </a:t>
            </a:r>
            <a:r>
              <a:rPr lang="tr-TR" sz="2000" dirty="0">
                <a:solidFill>
                  <a:schemeClr val="tx1">
                    <a:lumMod val="65000"/>
                    <a:lumOff val="35000"/>
                  </a:schemeClr>
                </a:solidFill>
              </a:rPr>
              <a:t>sayıldığını göstermek üzere </a:t>
            </a:r>
            <a:r>
              <a:rPr lang="tr-TR" sz="2000" b="1" dirty="0">
                <a:solidFill>
                  <a:schemeClr val="tx1">
                    <a:lumMod val="65000"/>
                    <a:lumOff val="35000"/>
                  </a:schemeClr>
                </a:solidFill>
              </a:rPr>
              <a:t>"koloni oluşturan birim; </a:t>
            </a:r>
            <a:r>
              <a:rPr lang="tr-TR" sz="2000" b="1" dirty="0" err="1">
                <a:solidFill>
                  <a:schemeClr val="tx1">
                    <a:lumMod val="65000"/>
                    <a:lumOff val="35000"/>
                  </a:schemeClr>
                </a:solidFill>
              </a:rPr>
              <a:t>kob</a:t>
            </a:r>
            <a:r>
              <a:rPr lang="tr-TR" sz="2000" b="1" dirty="0">
                <a:solidFill>
                  <a:schemeClr val="tx1">
                    <a:lumMod val="65000"/>
                    <a:lumOff val="35000"/>
                  </a:schemeClr>
                </a:solidFill>
              </a:rPr>
              <a:t> (</a:t>
            </a:r>
            <a:r>
              <a:rPr lang="tr-TR" sz="2000" b="1" dirty="0" err="1">
                <a:solidFill>
                  <a:schemeClr val="tx1">
                    <a:lumMod val="65000"/>
                    <a:lumOff val="35000"/>
                  </a:schemeClr>
                </a:solidFill>
              </a:rPr>
              <a:t>colony</a:t>
            </a:r>
            <a:r>
              <a:rPr lang="tr-TR" sz="2000" b="1" dirty="0">
                <a:solidFill>
                  <a:schemeClr val="tx1">
                    <a:lumMod val="65000"/>
                    <a:lumOff val="35000"/>
                  </a:schemeClr>
                </a:solidFill>
              </a:rPr>
              <a:t> </a:t>
            </a:r>
            <a:r>
              <a:rPr lang="tr-TR" sz="2000" b="1" dirty="0" err="1">
                <a:solidFill>
                  <a:schemeClr val="tx1">
                    <a:lumMod val="65000"/>
                    <a:lumOff val="35000"/>
                  </a:schemeClr>
                </a:solidFill>
              </a:rPr>
              <a:t>forming</a:t>
            </a:r>
            <a:r>
              <a:rPr lang="tr-TR" sz="2000" b="1" dirty="0">
                <a:solidFill>
                  <a:schemeClr val="tx1">
                    <a:lumMod val="65000"/>
                    <a:lumOff val="35000"/>
                  </a:schemeClr>
                </a:solidFill>
              </a:rPr>
              <a:t> </a:t>
            </a:r>
            <a:r>
              <a:rPr lang="tr-TR" sz="2000" b="1" dirty="0" err="1">
                <a:solidFill>
                  <a:schemeClr val="tx1">
                    <a:lumMod val="65000"/>
                    <a:lumOff val="35000"/>
                  </a:schemeClr>
                </a:solidFill>
              </a:rPr>
              <a:t>unit</a:t>
            </a:r>
            <a:r>
              <a:rPr lang="tr-TR" sz="2000" b="1" dirty="0">
                <a:solidFill>
                  <a:schemeClr val="tx1">
                    <a:lumMod val="65000"/>
                    <a:lumOff val="35000"/>
                  </a:schemeClr>
                </a:solidFill>
              </a:rPr>
              <a:t>; </a:t>
            </a:r>
            <a:r>
              <a:rPr lang="tr-TR" sz="2000" b="1" dirty="0" err="1">
                <a:solidFill>
                  <a:schemeClr val="tx1">
                    <a:lumMod val="65000"/>
                    <a:lumOff val="35000"/>
                  </a:schemeClr>
                </a:solidFill>
              </a:rPr>
              <a:t>cfu</a:t>
            </a:r>
            <a:r>
              <a:rPr lang="tr-TR" sz="2000" b="1" dirty="0">
                <a:solidFill>
                  <a:schemeClr val="tx1">
                    <a:lumMod val="65000"/>
                    <a:lumOff val="35000"/>
                  </a:schemeClr>
                </a:solidFill>
              </a:rPr>
              <a:t>)" </a:t>
            </a:r>
            <a:r>
              <a:rPr lang="tr-TR" sz="2000" dirty="0">
                <a:solidFill>
                  <a:schemeClr val="tx1">
                    <a:lumMod val="65000"/>
                    <a:lumOff val="35000"/>
                  </a:schemeClr>
                </a:solidFill>
              </a:rPr>
              <a:t>olarak verilmektedir. </a:t>
            </a:r>
          </a:p>
          <a:p>
            <a:pPr algn="just"/>
            <a:endParaRPr lang="tr-TR" sz="2000" dirty="0">
              <a:solidFill>
                <a:schemeClr val="tx1">
                  <a:lumMod val="65000"/>
                  <a:lumOff val="35000"/>
                </a:schemeClr>
              </a:solidFill>
            </a:endParaRPr>
          </a:p>
          <a:p>
            <a:pPr algn="just"/>
            <a:r>
              <a:rPr lang="tr-TR" sz="2000" dirty="0">
                <a:solidFill>
                  <a:schemeClr val="tx1">
                    <a:lumMod val="65000"/>
                    <a:lumOff val="35000"/>
                  </a:schemeClr>
                </a:solidFill>
              </a:rPr>
              <a:t>Katı </a:t>
            </a:r>
            <a:r>
              <a:rPr lang="tr-TR" sz="2000" dirty="0" err="1">
                <a:solidFill>
                  <a:schemeClr val="tx1">
                    <a:lumMod val="65000"/>
                    <a:lumOff val="35000"/>
                  </a:schemeClr>
                </a:solidFill>
              </a:rPr>
              <a:t>besiyeri</a:t>
            </a:r>
            <a:r>
              <a:rPr lang="tr-TR" sz="2000" dirty="0">
                <a:solidFill>
                  <a:schemeClr val="tx1">
                    <a:lumMod val="65000"/>
                    <a:lumOff val="35000"/>
                  </a:schemeClr>
                </a:solidFill>
              </a:rPr>
              <a:t> kullanılan standart yöntemler </a:t>
            </a:r>
          </a:p>
          <a:p>
            <a:pPr algn="just">
              <a:buFont typeface="Arial" pitchFamily="34" charset="0"/>
              <a:buChar char="•"/>
            </a:pPr>
            <a:r>
              <a:rPr lang="tr-TR" sz="2000" b="1" dirty="0">
                <a:solidFill>
                  <a:srgbClr val="C00000"/>
                </a:solidFill>
              </a:rPr>
              <a:t>dökme</a:t>
            </a:r>
            <a:r>
              <a:rPr lang="tr-TR" sz="2000" dirty="0">
                <a:solidFill>
                  <a:schemeClr val="tx1">
                    <a:lumMod val="65000"/>
                    <a:lumOff val="35000"/>
                  </a:schemeClr>
                </a:solidFill>
              </a:rPr>
              <a:t>, </a:t>
            </a:r>
          </a:p>
          <a:p>
            <a:pPr algn="just">
              <a:buFont typeface="Arial" pitchFamily="34" charset="0"/>
              <a:buChar char="•"/>
            </a:pPr>
            <a:r>
              <a:rPr lang="tr-TR" sz="2000" b="1" dirty="0">
                <a:solidFill>
                  <a:srgbClr val="C00000"/>
                </a:solidFill>
              </a:rPr>
              <a:t>yayma</a:t>
            </a:r>
            <a:r>
              <a:rPr lang="tr-TR" sz="2000" dirty="0">
                <a:solidFill>
                  <a:schemeClr val="tx1">
                    <a:lumMod val="65000"/>
                    <a:lumOff val="35000"/>
                  </a:schemeClr>
                </a:solidFill>
              </a:rPr>
              <a:t> ve </a:t>
            </a:r>
          </a:p>
          <a:p>
            <a:pPr algn="just">
              <a:buFont typeface="Arial" pitchFamily="34" charset="0"/>
              <a:buChar char="•"/>
            </a:pPr>
            <a:r>
              <a:rPr lang="tr-TR" sz="2000" b="1" dirty="0">
                <a:solidFill>
                  <a:srgbClr val="C00000"/>
                </a:solidFill>
              </a:rPr>
              <a:t>damlatma</a:t>
            </a:r>
            <a:r>
              <a:rPr lang="tr-TR" sz="2000" dirty="0">
                <a:solidFill>
                  <a:schemeClr val="tx1">
                    <a:lumMod val="65000"/>
                    <a:lumOff val="35000"/>
                  </a:schemeClr>
                </a:solidFill>
              </a:rPr>
              <a:t> olarak üç ana grupta ele alınır.</a:t>
            </a:r>
          </a:p>
        </p:txBody>
      </p:sp>
      <p:pic>
        <p:nvPicPr>
          <p:cNvPr id="36868" name="Picture 4" descr="Mikrobiyolojik Tanimlamada Maldi-Tof Ms | Biruni Laboratuvarı"/>
          <p:cNvPicPr>
            <a:picLocks noChangeAspect="1" noChangeArrowheads="1"/>
          </p:cNvPicPr>
          <p:nvPr/>
        </p:nvPicPr>
        <p:blipFill>
          <a:blip r:embed="rId2"/>
          <a:srcRect/>
          <a:stretch>
            <a:fillRect/>
          </a:stretch>
        </p:blipFill>
        <p:spPr bwMode="auto">
          <a:xfrm>
            <a:off x="7543797" y="1445342"/>
            <a:ext cx="4485846" cy="301693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1. Dökme Yöntemi </a:t>
            </a:r>
          </a:p>
        </p:txBody>
      </p:sp>
      <p:sp>
        <p:nvSpPr>
          <p:cNvPr id="3" name="2 İçerik Yer Tutucusu"/>
          <p:cNvSpPr>
            <a:spLocks noGrp="1"/>
          </p:cNvSpPr>
          <p:nvPr>
            <p:ph idx="1"/>
          </p:nvPr>
        </p:nvSpPr>
        <p:spPr>
          <a:xfrm>
            <a:off x="574097" y="1673892"/>
            <a:ext cx="7251130" cy="4254959"/>
          </a:xfrm>
        </p:spPr>
        <p:txBody>
          <a:bodyPr>
            <a:normAutofit/>
          </a:bodyPr>
          <a:lstStyle/>
          <a:p>
            <a:pPr algn="just"/>
            <a:r>
              <a:rPr lang="tr-TR" dirty="0"/>
              <a:t>Analiz edilecek gıda maddesi, gerekirse seyreltilerek ve/veya </a:t>
            </a:r>
            <a:r>
              <a:rPr lang="tr-TR" dirty="0" err="1"/>
              <a:t>homojenize</a:t>
            </a:r>
            <a:r>
              <a:rPr lang="tr-TR" dirty="0"/>
              <a:t> edilerek steril </a:t>
            </a:r>
            <a:r>
              <a:rPr lang="tr-TR" dirty="0" err="1"/>
              <a:t>petri</a:t>
            </a:r>
            <a:r>
              <a:rPr lang="tr-TR" dirty="0"/>
              <a:t> kutusuna </a:t>
            </a:r>
            <a:r>
              <a:rPr lang="tr-TR" b="1" dirty="0">
                <a:solidFill>
                  <a:srgbClr val="FF0000"/>
                </a:solidFill>
              </a:rPr>
              <a:t>1 mL </a:t>
            </a:r>
            <a:r>
              <a:rPr lang="tr-TR" dirty="0"/>
              <a:t>olarak aktarılır.</a:t>
            </a:r>
          </a:p>
          <a:p>
            <a:pPr algn="just"/>
            <a:endParaRPr lang="tr-TR" dirty="0"/>
          </a:p>
          <a:p>
            <a:pPr algn="just"/>
            <a:r>
              <a:rPr lang="tr-TR" dirty="0" err="1"/>
              <a:t>Petri</a:t>
            </a:r>
            <a:r>
              <a:rPr lang="tr-TR" dirty="0"/>
              <a:t> kutusu tabanlarına önceden gerekli tüm bilgiler yazılmış olmalıdır. Sayım için ardışık 2 seyreltiden paralel ekim yapılır. </a:t>
            </a:r>
          </a:p>
          <a:p>
            <a:pPr algn="just"/>
            <a:endParaRPr lang="tr-TR" dirty="0"/>
          </a:p>
          <a:p>
            <a:pPr algn="just"/>
            <a:r>
              <a:rPr lang="tr-TR" dirty="0"/>
              <a:t>Üzerine 45–50 </a:t>
            </a:r>
            <a:r>
              <a:rPr lang="tr-TR" baseline="30000" dirty="0" err="1"/>
              <a:t>o</a:t>
            </a:r>
            <a:r>
              <a:rPr lang="tr-TR" dirty="0" err="1"/>
              <a:t>C'da</a:t>
            </a:r>
            <a:r>
              <a:rPr lang="tr-TR" dirty="0"/>
              <a:t> tutulan steril </a:t>
            </a:r>
            <a:r>
              <a:rPr lang="tr-TR" dirty="0" err="1"/>
              <a:t>besiyerinden</a:t>
            </a:r>
            <a:r>
              <a:rPr lang="tr-TR" dirty="0"/>
              <a:t>, en az 2 mm kalınlık oluşturacak şekilde dökülür. Standart </a:t>
            </a:r>
            <a:r>
              <a:rPr lang="tr-TR" dirty="0" err="1"/>
              <a:t>petri</a:t>
            </a:r>
            <a:r>
              <a:rPr lang="tr-TR" dirty="0"/>
              <a:t> kutuları için bu miktar 12–15 mL kadardır. </a:t>
            </a:r>
          </a:p>
          <a:p>
            <a:pPr algn="just"/>
            <a:endParaRPr lang="tr-TR" dirty="0"/>
          </a:p>
          <a:p>
            <a:pPr algn="ctr">
              <a:buNone/>
            </a:pPr>
            <a:r>
              <a:rPr lang="tr-TR" b="1" dirty="0" err="1">
                <a:solidFill>
                  <a:srgbClr val="FF0000"/>
                </a:solidFill>
              </a:rPr>
              <a:t>Besiyeri</a:t>
            </a:r>
            <a:r>
              <a:rPr lang="tr-TR" b="1" dirty="0">
                <a:solidFill>
                  <a:srgbClr val="FF0000"/>
                </a:solidFill>
              </a:rPr>
              <a:t> dökme sıcaklığı çok kritiktir. Daha sıcak ya da daha soğuk olmamalıdır. </a:t>
            </a:r>
          </a:p>
        </p:txBody>
      </p:sp>
      <p:pic>
        <p:nvPicPr>
          <p:cNvPr id="1026" name="Picture 2"/>
          <p:cNvPicPr>
            <a:picLocks noChangeAspect="1" noChangeArrowheads="1"/>
          </p:cNvPicPr>
          <p:nvPr/>
        </p:nvPicPr>
        <p:blipFill>
          <a:blip r:embed="rId2"/>
          <a:srcRect/>
          <a:stretch>
            <a:fillRect/>
          </a:stretch>
        </p:blipFill>
        <p:spPr bwMode="auto">
          <a:xfrm>
            <a:off x="7979550" y="498495"/>
            <a:ext cx="3658268" cy="151098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981063" y="4112665"/>
            <a:ext cx="943034" cy="42340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8202188" y="2190766"/>
            <a:ext cx="3714750" cy="1962150"/>
          </a:xfrm>
          <a:prstGeom prst="rect">
            <a:avLst/>
          </a:prstGeom>
          <a:noFill/>
          <a:ln w="9525">
            <a:noFill/>
            <a:miter lim="800000"/>
            <a:headEnd/>
            <a:tailEnd/>
          </a:ln>
          <a:effectLst/>
        </p:spPr>
      </p:pic>
      <p:pic>
        <p:nvPicPr>
          <p:cNvPr id="1030" name="Picture 6" descr="Dr. Özge KAHRAMAN ILIKKAN. 4. Hafta - PDF Ücretsiz indirin"/>
          <p:cNvPicPr>
            <a:picLocks noChangeAspect="1" noChangeArrowheads="1"/>
          </p:cNvPicPr>
          <p:nvPr/>
        </p:nvPicPr>
        <p:blipFill>
          <a:blip r:embed="rId5"/>
          <a:srcRect/>
          <a:stretch>
            <a:fillRect/>
          </a:stretch>
        </p:blipFill>
        <p:spPr bwMode="auto">
          <a:xfrm>
            <a:off x="8026701" y="4690196"/>
            <a:ext cx="4165299" cy="2167804"/>
          </a:xfrm>
          <a:prstGeom prst="rect">
            <a:avLst/>
          </a:prstGeom>
          <a:noFill/>
        </p:spPr>
      </p:pic>
      <p:sp>
        <p:nvSpPr>
          <p:cNvPr id="8" name="7 Dikdörtgen"/>
          <p:cNvSpPr/>
          <p:nvPr/>
        </p:nvSpPr>
        <p:spPr>
          <a:xfrm>
            <a:off x="0" y="6642556"/>
            <a:ext cx="6096000" cy="215444"/>
          </a:xfrm>
          <a:prstGeom prst="rect">
            <a:avLst/>
          </a:prstGeom>
        </p:spPr>
        <p:txBody>
          <a:bodyPr>
            <a:spAutoFit/>
          </a:bodyPr>
          <a:lstStyle/>
          <a:p>
            <a:r>
              <a:rPr lang="tr-TR" sz="800" dirty="0"/>
              <a:t>https://docplayer.biz.tr/171465369-Dr-ozge-kahraman-ilikkan-4-hafta.html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77334" y="862731"/>
            <a:ext cx="7817737" cy="5700301"/>
          </a:xfrm>
        </p:spPr>
        <p:txBody>
          <a:bodyPr>
            <a:normAutofit/>
          </a:bodyPr>
          <a:lstStyle/>
          <a:p>
            <a:pPr algn="just"/>
            <a:r>
              <a:rPr lang="tr-TR" dirty="0" err="1"/>
              <a:t>Petri</a:t>
            </a:r>
            <a:r>
              <a:rPr lang="tr-TR" dirty="0"/>
              <a:t> kutusunun masa üzerinde iken 888 çizilmesiyle örnek ile </a:t>
            </a:r>
            <a:r>
              <a:rPr lang="tr-TR" dirty="0" err="1"/>
              <a:t>besiyeri</a:t>
            </a:r>
            <a:r>
              <a:rPr lang="tr-TR" dirty="0"/>
              <a:t> karıştırılır. </a:t>
            </a:r>
          </a:p>
          <a:p>
            <a:pPr algn="just"/>
            <a:endParaRPr lang="tr-TR" dirty="0"/>
          </a:p>
          <a:p>
            <a:pPr algn="just"/>
            <a:endParaRPr lang="tr-TR" dirty="0"/>
          </a:p>
          <a:p>
            <a:pPr algn="just"/>
            <a:endParaRPr lang="tr-TR" dirty="0"/>
          </a:p>
          <a:p>
            <a:pPr algn="just"/>
            <a:endParaRPr lang="tr-TR" dirty="0"/>
          </a:p>
          <a:p>
            <a:pPr algn="just"/>
            <a:endParaRPr lang="tr-TR" dirty="0"/>
          </a:p>
          <a:p>
            <a:pPr algn="just"/>
            <a:r>
              <a:rPr lang="tr-TR" dirty="0"/>
              <a:t>Gerekirse, 45–50 </a:t>
            </a:r>
            <a:r>
              <a:rPr lang="tr-TR" baseline="30000" dirty="0" err="1"/>
              <a:t>o</a:t>
            </a:r>
            <a:r>
              <a:rPr lang="tr-TR" dirty="0" err="1"/>
              <a:t>C'da</a:t>
            </a:r>
            <a:r>
              <a:rPr lang="tr-TR" dirty="0"/>
              <a:t> tutulan 2. kat </a:t>
            </a:r>
            <a:r>
              <a:rPr lang="tr-TR" dirty="0" err="1"/>
              <a:t>besiyerinden</a:t>
            </a:r>
            <a:r>
              <a:rPr lang="tr-TR" dirty="0"/>
              <a:t> 5 mL kadar dökülür ve kendi halinde jelleşmeye bırakılır. 2. kat döküm standart uygulamada yoktur, </a:t>
            </a:r>
            <a:r>
              <a:rPr lang="tr-TR" dirty="0" err="1"/>
              <a:t>koliform</a:t>
            </a:r>
            <a:r>
              <a:rPr lang="tr-TR" dirty="0"/>
              <a:t> grup analizi gibi bazı özel analizlerde yapılır.</a:t>
            </a:r>
          </a:p>
          <a:p>
            <a:pPr algn="just"/>
            <a:endParaRPr lang="tr-TR" dirty="0"/>
          </a:p>
          <a:p>
            <a:pPr algn="just"/>
            <a:endParaRPr lang="tr-TR" dirty="0"/>
          </a:p>
          <a:p>
            <a:endParaRPr lang="tr-TR" dirty="0"/>
          </a:p>
        </p:txBody>
      </p:sp>
      <p:pic>
        <p:nvPicPr>
          <p:cNvPr id="2049" name="Picture 1"/>
          <p:cNvPicPr>
            <a:picLocks noChangeAspect="1" noChangeArrowheads="1"/>
          </p:cNvPicPr>
          <p:nvPr/>
        </p:nvPicPr>
        <p:blipFill>
          <a:blip r:embed="rId2"/>
          <a:srcRect/>
          <a:stretch>
            <a:fillRect/>
          </a:stretch>
        </p:blipFill>
        <p:spPr bwMode="auto">
          <a:xfrm>
            <a:off x="1376840" y="1616482"/>
            <a:ext cx="3765431" cy="1362691"/>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a:srcRect/>
          <a:stretch>
            <a:fillRect/>
          </a:stretch>
        </p:blipFill>
        <p:spPr bwMode="auto">
          <a:xfrm>
            <a:off x="5635726" y="1620787"/>
            <a:ext cx="4032755" cy="1196156"/>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4"/>
          <a:srcRect/>
          <a:stretch>
            <a:fillRect/>
          </a:stretch>
        </p:blipFill>
        <p:spPr bwMode="auto">
          <a:xfrm>
            <a:off x="3360790" y="4793225"/>
            <a:ext cx="3239690" cy="1393108"/>
          </a:xfrm>
          <a:prstGeom prst="rect">
            <a:avLst/>
          </a:prstGeom>
          <a:ln>
            <a:solidFill>
              <a:schemeClr val="accent6">
                <a:lumMod val="50000"/>
              </a:schemeClr>
            </a:solid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7837" y="980718"/>
            <a:ext cx="8407673" cy="4667914"/>
          </a:xfrm>
        </p:spPr>
        <p:txBody>
          <a:bodyPr>
            <a:normAutofit/>
          </a:bodyPr>
          <a:lstStyle/>
          <a:p>
            <a:r>
              <a:rPr lang="tr-TR" dirty="0" err="1"/>
              <a:t>Besiyerinin</a:t>
            </a:r>
            <a:r>
              <a:rPr lang="tr-TR" dirty="0"/>
              <a:t> katılaşmasından sonra </a:t>
            </a:r>
            <a:r>
              <a:rPr lang="tr-TR" dirty="0" err="1"/>
              <a:t>petri</a:t>
            </a:r>
            <a:r>
              <a:rPr lang="tr-TR" dirty="0"/>
              <a:t> kutuları </a:t>
            </a:r>
            <a:r>
              <a:rPr lang="tr-TR" dirty="0" err="1"/>
              <a:t>inkübatöre</a:t>
            </a:r>
            <a:r>
              <a:rPr lang="tr-TR" dirty="0"/>
              <a:t> kaldırılır. </a:t>
            </a:r>
          </a:p>
          <a:p>
            <a:endParaRPr lang="tr-TR" dirty="0"/>
          </a:p>
          <a:p>
            <a:endParaRPr lang="tr-TR" dirty="0"/>
          </a:p>
          <a:p>
            <a:endParaRPr lang="tr-TR" dirty="0"/>
          </a:p>
          <a:p>
            <a:endParaRPr lang="tr-TR" dirty="0"/>
          </a:p>
          <a:p>
            <a:endParaRPr lang="tr-TR" dirty="0"/>
          </a:p>
          <a:p>
            <a:endParaRPr lang="tr-TR" dirty="0"/>
          </a:p>
          <a:p>
            <a:r>
              <a:rPr lang="tr-TR" dirty="0"/>
              <a:t>Analizden sonra, ekim yapılmış tüm malzeme </a:t>
            </a:r>
            <a:r>
              <a:rPr lang="tr-TR" b="1" dirty="0">
                <a:solidFill>
                  <a:srgbClr val="FF0000"/>
                </a:solidFill>
              </a:rPr>
              <a:t>otoklavda sterilize edilir </a:t>
            </a:r>
            <a:r>
              <a:rPr lang="tr-TR" dirty="0"/>
              <a:t>ya da uygun bir kimyasal madde ile dezenfekte edilir. </a:t>
            </a:r>
          </a:p>
          <a:p>
            <a:endParaRPr lang="tr-TR" dirty="0"/>
          </a:p>
          <a:p>
            <a:r>
              <a:rPr lang="tr-TR" dirty="0"/>
              <a:t>Daha sonra bu malzeme yıkanır ya da atılır. </a:t>
            </a:r>
          </a:p>
        </p:txBody>
      </p:sp>
      <p:sp>
        <p:nvSpPr>
          <p:cNvPr id="34818" name="AutoShape 2" descr="MİKROBİYOLOJİK ANALİZLERE HAZIRL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4819" name="Picture 3"/>
          <p:cNvPicPr>
            <a:picLocks noChangeAspect="1" noChangeArrowheads="1"/>
          </p:cNvPicPr>
          <p:nvPr/>
        </p:nvPicPr>
        <p:blipFill>
          <a:blip r:embed="rId2"/>
          <a:srcRect/>
          <a:stretch>
            <a:fillRect/>
          </a:stretch>
        </p:blipFill>
        <p:spPr bwMode="auto">
          <a:xfrm>
            <a:off x="1558874" y="1578077"/>
            <a:ext cx="2759150" cy="2066699"/>
          </a:xfrm>
          <a:prstGeom prst="rect">
            <a:avLst/>
          </a:prstGeom>
          <a:noFill/>
          <a:ln w="9525">
            <a:noFill/>
            <a:miter lim="800000"/>
            <a:headEnd/>
            <a:tailEnd/>
          </a:ln>
          <a:effectLst/>
        </p:spPr>
      </p:pic>
      <p:sp>
        <p:nvSpPr>
          <p:cNvPr id="6" name="5 Dikdörtgen"/>
          <p:cNvSpPr/>
          <p:nvPr/>
        </p:nvSpPr>
        <p:spPr>
          <a:xfrm>
            <a:off x="9971520" y="6286034"/>
            <a:ext cx="2220480" cy="230832"/>
          </a:xfrm>
          <a:prstGeom prst="rect">
            <a:avLst/>
          </a:prstGeom>
        </p:spPr>
        <p:txBody>
          <a:bodyPr wrap="none">
            <a:spAutoFit/>
          </a:bodyPr>
          <a:lstStyle/>
          <a:p>
            <a:pPr algn="just"/>
            <a:r>
              <a:rPr lang="tr-TR" sz="900" dirty="0"/>
              <a:t>https://app.emaze.com/@AQFLQTTI#1</a:t>
            </a:r>
          </a:p>
        </p:txBody>
      </p:sp>
      <p:pic>
        <p:nvPicPr>
          <p:cNvPr id="34821" name="Picture 5" descr="Untitled by karabulutsalih1995 on emaze"/>
          <p:cNvPicPr>
            <a:picLocks noChangeAspect="1" noChangeArrowheads="1"/>
          </p:cNvPicPr>
          <p:nvPr/>
        </p:nvPicPr>
        <p:blipFill>
          <a:blip r:embed="rId3"/>
          <a:srcRect/>
          <a:stretch>
            <a:fillRect/>
          </a:stretch>
        </p:blipFill>
        <p:spPr bwMode="auto">
          <a:xfrm>
            <a:off x="5022543" y="1563329"/>
            <a:ext cx="3486818" cy="2094271"/>
          </a:xfrm>
          <a:prstGeom prst="rect">
            <a:avLst/>
          </a:prstGeom>
          <a:noFill/>
        </p:spPr>
      </p:pic>
      <p:pic>
        <p:nvPicPr>
          <p:cNvPr id="34823" name="Picture 7" descr="NÜVE OT 90L DİK TİP LABORATUVAR BUHARLI STERİLİZATÖRÜ (OTOKLAV)"/>
          <p:cNvPicPr>
            <a:picLocks noChangeAspect="1" noChangeArrowheads="1"/>
          </p:cNvPicPr>
          <p:nvPr/>
        </p:nvPicPr>
        <p:blipFill>
          <a:blip r:embed="rId4"/>
          <a:srcRect/>
          <a:stretch>
            <a:fillRect/>
          </a:stretch>
        </p:blipFill>
        <p:spPr bwMode="auto">
          <a:xfrm>
            <a:off x="9117677" y="2138515"/>
            <a:ext cx="3074323" cy="3074323"/>
          </a:xfrm>
          <a:prstGeom prst="rect">
            <a:avLst/>
          </a:prstGeom>
          <a:noFill/>
        </p:spPr>
      </p:pic>
      <p:pic>
        <p:nvPicPr>
          <p:cNvPr id="34825" name="Picture 9" descr="HIRAYAMA HV-50L Otoklav 105... 135 °C / 50 L"/>
          <p:cNvPicPr>
            <a:picLocks noChangeAspect="1" noChangeArrowheads="1"/>
          </p:cNvPicPr>
          <p:nvPr/>
        </p:nvPicPr>
        <p:blipFill>
          <a:blip r:embed="rId5" cstate="print"/>
          <a:srcRect/>
          <a:stretch>
            <a:fillRect/>
          </a:stretch>
        </p:blipFill>
        <p:spPr bwMode="auto">
          <a:xfrm>
            <a:off x="6320401" y="4329369"/>
            <a:ext cx="2528631" cy="2528631"/>
          </a:xfrm>
          <a:prstGeom prst="rect">
            <a:avLst/>
          </a:prstGeom>
          <a:noFill/>
        </p:spPr>
      </p:pic>
      <p:sp>
        <p:nvSpPr>
          <p:cNvPr id="10" name="9 Dikdörtgen"/>
          <p:cNvSpPr/>
          <p:nvPr/>
        </p:nvSpPr>
        <p:spPr>
          <a:xfrm>
            <a:off x="8273845" y="6488668"/>
            <a:ext cx="3918155" cy="215444"/>
          </a:xfrm>
          <a:prstGeom prst="rect">
            <a:avLst/>
          </a:prstGeom>
        </p:spPr>
        <p:txBody>
          <a:bodyPr wrap="square">
            <a:spAutoFit/>
          </a:bodyPr>
          <a:lstStyle/>
          <a:p>
            <a:r>
              <a:rPr lang="tr-TR" sz="800" dirty="0"/>
              <a:t>https://www.labor.com.tr/urun/hirayama-hv-50l-otoklav-105-126-degc-50-l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 Yayma Yöntemi</a:t>
            </a:r>
          </a:p>
        </p:txBody>
      </p:sp>
      <p:sp>
        <p:nvSpPr>
          <p:cNvPr id="3" name="2 İçerik Yer Tutucusu"/>
          <p:cNvSpPr>
            <a:spLocks noGrp="1"/>
          </p:cNvSpPr>
          <p:nvPr>
            <p:ph idx="1"/>
          </p:nvPr>
        </p:nvSpPr>
        <p:spPr>
          <a:xfrm>
            <a:off x="677334" y="1541157"/>
            <a:ext cx="8083208" cy="4653166"/>
          </a:xfrm>
        </p:spPr>
        <p:txBody>
          <a:bodyPr>
            <a:normAutofit fontScale="92500" lnSpcReduction="10000"/>
          </a:bodyPr>
          <a:lstStyle/>
          <a:p>
            <a:pPr algn="just"/>
            <a:r>
              <a:rPr lang="tr-TR" dirty="0"/>
              <a:t>Bu yöntemde sterilize edilmiş </a:t>
            </a:r>
            <a:r>
              <a:rPr lang="tr-TR" dirty="0" err="1"/>
              <a:t>besiyeri</a:t>
            </a:r>
            <a:r>
              <a:rPr lang="tr-TR" dirty="0"/>
              <a:t>, steril </a:t>
            </a:r>
            <a:r>
              <a:rPr lang="tr-TR" dirty="0" err="1"/>
              <a:t>petri</a:t>
            </a:r>
            <a:r>
              <a:rPr lang="tr-TR" dirty="0"/>
              <a:t> kutusuna yaklaşık 12,5 mL hesabı ile dökülür. Bir diğer deyiş ile 100 mL </a:t>
            </a:r>
            <a:r>
              <a:rPr lang="tr-TR" dirty="0" err="1"/>
              <a:t>besiyeri</a:t>
            </a:r>
            <a:r>
              <a:rPr lang="tr-TR" dirty="0"/>
              <a:t> 8 </a:t>
            </a:r>
            <a:r>
              <a:rPr lang="tr-TR" dirty="0" err="1"/>
              <a:t>Petri</a:t>
            </a:r>
            <a:r>
              <a:rPr lang="tr-TR" dirty="0"/>
              <a:t> kutusuna eşit olarak dağıtılır. </a:t>
            </a:r>
            <a:r>
              <a:rPr lang="tr-TR" dirty="0" err="1"/>
              <a:t>Besiyerinin</a:t>
            </a:r>
            <a:r>
              <a:rPr lang="tr-TR" dirty="0"/>
              <a:t> katılaşması beklenir, yüzey kuruması sağlanır.</a:t>
            </a:r>
          </a:p>
          <a:p>
            <a:pPr algn="just"/>
            <a:endParaRPr lang="tr-TR" dirty="0"/>
          </a:p>
          <a:p>
            <a:pPr algn="just"/>
            <a:r>
              <a:rPr lang="tr-TR" dirty="0"/>
              <a:t> Üzerine </a:t>
            </a:r>
            <a:r>
              <a:rPr lang="tr-TR" b="1" dirty="0">
                <a:solidFill>
                  <a:srgbClr val="FF0000"/>
                </a:solidFill>
              </a:rPr>
              <a:t>0,1 mL </a:t>
            </a:r>
            <a:r>
              <a:rPr lang="tr-TR" dirty="0"/>
              <a:t>sıvı gıda örneği ya da </a:t>
            </a:r>
            <a:r>
              <a:rPr lang="tr-TR" dirty="0" err="1"/>
              <a:t>homojenizatından</a:t>
            </a:r>
            <a:r>
              <a:rPr lang="tr-TR" dirty="0"/>
              <a:t> </a:t>
            </a:r>
            <a:r>
              <a:rPr lang="tr-TR" dirty="0" err="1"/>
              <a:t>kontaminasyon</a:t>
            </a:r>
            <a:r>
              <a:rPr lang="tr-TR" dirty="0"/>
              <a:t> olmamasına özen gösterilerek aktarılır.</a:t>
            </a:r>
          </a:p>
          <a:p>
            <a:pPr algn="just"/>
            <a:endParaRPr lang="tr-TR" dirty="0"/>
          </a:p>
          <a:p>
            <a:pPr algn="just"/>
            <a:r>
              <a:rPr lang="tr-TR" dirty="0"/>
              <a:t>Örnek aktarımından hemen sonra %76'lık (v/v) alkolde en az 2 dakika tutularak sterilize edilmiş olan cam ya da çelik </a:t>
            </a:r>
            <a:r>
              <a:rPr lang="tr-TR" dirty="0" err="1"/>
              <a:t>Drigalski</a:t>
            </a:r>
            <a:r>
              <a:rPr lang="tr-TR" dirty="0"/>
              <a:t> </a:t>
            </a:r>
            <a:r>
              <a:rPr lang="tr-TR" dirty="0" err="1"/>
              <a:t>spatülü</a:t>
            </a:r>
            <a:r>
              <a:rPr lang="tr-TR" dirty="0"/>
              <a:t> alevden geçirilerek alkol uzaklaştırılır. Tek kullanımlık steril plastik </a:t>
            </a:r>
            <a:r>
              <a:rPr lang="tr-TR" dirty="0" err="1"/>
              <a:t>spatüller</a:t>
            </a:r>
            <a:r>
              <a:rPr lang="tr-TR" dirty="0"/>
              <a:t> de vardır. </a:t>
            </a:r>
          </a:p>
          <a:p>
            <a:pPr algn="just"/>
            <a:endParaRPr lang="tr-TR" dirty="0"/>
          </a:p>
          <a:p>
            <a:pPr algn="just"/>
            <a:r>
              <a:rPr lang="tr-TR" dirty="0" err="1"/>
              <a:t>Spatül</a:t>
            </a:r>
            <a:r>
              <a:rPr lang="tr-TR" dirty="0"/>
              <a:t> kullanılarak </a:t>
            </a:r>
            <a:r>
              <a:rPr lang="tr-TR" dirty="0" err="1"/>
              <a:t>besiyerine</a:t>
            </a:r>
            <a:r>
              <a:rPr lang="tr-TR" dirty="0"/>
              <a:t> aktarılmış sıvı, tüm yüzeye homojen bir dağılım gösterecek şekilde yayılır. Yayma yöntemi kullanıldığında dikkat edilecek en önemli nokta, </a:t>
            </a:r>
            <a:r>
              <a:rPr lang="tr-TR" dirty="0" err="1"/>
              <a:t>spatülün</a:t>
            </a:r>
            <a:r>
              <a:rPr lang="tr-TR" dirty="0"/>
              <a:t> sterilizasyonudur. </a:t>
            </a:r>
          </a:p>
          <a:p>
            <a:pPr algn="just"/>
            <a:endParaRPr lang="tr-TR" dirty="0"/>
          </a:p>
        </p:txBody>
      </p:sp>
      <p:pic>
        <p:nvPicPr>
          <p:cNvPr id="35842" name="Picture 2"/>
          <p:cNvPicPr>
            <a:picLocks noChangeAspect="1" noChangeArrowheads="1"/>
          </p:cNvPicPr>
          <p:nvPr/>
        </p:nvPicPr>
        <p:blipFill>
          <a:blip r:embed="rId2"/>
          <a:srcRect/>
          <a:stretch>
            <a:fillRect/>
          </a:stretch>
        </p:blipFill>
        <p:spPr bwMode="auto">
          <a:xfrm>
            <a:off x="9312375" y="0"/>
            <a:ext cx="2250360" cy="2644237"/>
          </a:xfrm>
          <a:prstGeom prst="rect">
            <a:avLst/>
          </a:prstGeom>
          <a:noFill/>
          <a:ln w="9525">
            <a:noFill/>
            <a:miter lim="800000"/>
            <a:headEnd/>
            <a:tailEnd/>
          </a:ln>
          <a:effectLst/>
        </p:spPr>
      </p:pic>
      <p:sp>
        <p:nvSpPr>
          <p:cNvPr id="35844" name="AutoShape 4" descr="Drigalski Spatülü, Plastik, 5'li Poşet - 5 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5846" name="Picture 6" descr="Drigalski Spatülü, Plastik, 5'li Poşet - 5 Ad."/>
          <p:cNvPicPr>
            <a:picLocks noChangeAspect="1" noChangeArrowheads="1"/>
          </p:cNvPicPr>
          <p:nvPr/>
        </p:nvPicPr>
        <p:blipFill>
          <a:blip r:embed="rId3"/>
          <a:srcRect/>
          <a:stretch>
            <a:fillRect/>
          </a:stretch>
        </p:blipFill>
        <p:spPr bwMode="auto">
          <a:xfrm>
            <a:off x="9424220" y="2661573"/>
            <a:ext cx="2168014" cy="2205395"/>
          </a:xfrm>
          <a:prstGeom prst="rect">
            <a:avLst/>
          </a:prstGeom>
          <a:noFill/>
        </p:spPr>
      </p:pic>
      <p:sp>
        <p:nvSpPr>
          <p:cNvPr id="35848" name="AutoShape 8" descr="Drigalski Spatülü, C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5850" name="Picture 10" descr="Drigalski Spatülü, Cam"/>
          <p:cNvPicPr>
            <a:picLocks noChangeAspect="1" noChangeArrowheads="1"/>
          </p:cNvPicPr>
          <p:nvPr/>
        </p:nvPicPr>
        <p:blipFill>
          <a:blip r:embed="rId4"/>
          <a:srcRect/>
          <a:stretch>
            <a:fillRect/>
          </a:stretch>
        </p:blipFill>
        <p:spPr bwMode="auto">
          <a:xfrm>
            <a:off x="9424219" y="4816064"/>
            <a:ext cx="2168014" cy="204193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Damlatma Yöntemi </a:t>
            </a:r>
          </a:p>
        </p:txBody>
      </p:sp>
      <p:sp>
        <p:nvSpPr>
          <p:cNvPr id="3" name="İçerik Yer Tutucusu 2"/>
          <p:cNvSpPr>
            <a:spLocks noGrp="1"/>
          </p:cNvSpPr>
          <p:nvPr>
            <p:ph idx="1"/>
          </p:nvPr>
        </p:nvSpPr>
        <p:spPr>
          <a:xfrm>
            <a:off x="677334" y="1592553"/>
            <a:ext cx="8596668" cy="3880773"/>
          </a:xfrm>
        </p:spPr>
        <p:txBody>
          <a:bodyPr/>
          <a:lstStyle/>
          <a:p>
            <a:pPr algn="just"/>
            <a:r>
              <a:rPr lang="tr-TR" dirty="0"/>
              <a:t>Damlatma yönteminde, daha önceden dökülüp katılaşmış </a:t>
            </a:r>
            <a:r>
              <a:rPr lang="tr-TR" dirty="0" err="1"/>
              <a:t>besiyerine</a:t>
            </a:r>
            <a:r>
              <a:rPr lang="tr-TR" dirty="0"/>
              <a:t> 10 µL (0,01 </a:t>
            </a:r>
            <a:r>
              <a:rPr lang="tr-TR" dirty="0" err="1"/>
              <a:t>mL</a:t>
            </a:r>
            <a:r>
              <a:rPr lang="tr-TR" dirty="0"/>
              <a:t>) damlatılır ve kendi halinde kurumaya bırakılır. </a:t>
            </a:r>
          </a:p>
          <a:p>
            <a:pPr algn="just"/>
            <a:r>
              <a:rPr lang="tr-TR" dirty="0" err="1"/>
              <a:t>Potato</a:t>
            </a:r>
            <a:r>
              <a:rPr lang="tr-TR" dirty="0"/>
              <a:t> </a:t>
            </a:r>
            <a:r>
              <a:rPr lang="tr-TR" dirty="0" err="1"/>
              <a:t>Dextrose</a:t>
            </a:r>
            <a:r>
              <a:rPr lang="tr-TR" dirty="0"/>
              <a:t> </a:t>
            </a:r>
            <a:r>
              <a:rPr lang="tr-TR" dirty="0" err="1"/>
              <a:t>Agar</a:t>
            </a:r>
            <a:r>
              <a:rPr lang="tr-TR" dirty="0"/>
              <a:t> gibi </a:t>
            </a:r>
            <a:r>
              <a:rPr lang="tr-TR" dirty="0" err="1"/>
              <a:t>besiyerleri</a:t>
            </a:r>
            <a:r>
              <a:rPr lang="tr-TR" dirty="0"/>
              <a:t> damlayı çok iyi emdiği için, 50 µL damlatma yapılabilir. </a:t>
            </a:r>
          </a:p>
          <a:p>
            <a:pPr algn="just"/>
            <a:r>
              <a:rPr lang="tr-TR" dirty="0"/>
              <a:t>Kuruma sırasında yaklaşık 2 cm çaplı bir daire içinde oluşan koloniler genellikle büyüteç altında sayılır. </a:t>
            </a:r>
          </a:p>
          <a:p>
            <a:pPr algn="just"/>
            <a:r>
              <a:rPr lang="tr-TR" dirty="0"/>
              <a:t>Bu yöntemin en büyük avantajı tek </a:t>
            </a:r>
            <a:r>
              <a:rPr lang="tr-TR" dirty="0" err="1"/>
              <a:t>Petri</a:t>
            </a:r>
            <a:r>
              <a:rPr lang="tr-TR" dirty="0"/>
              <a:t> kutusu üzerine 4–6 damla aktarılması, diğer bir deyiş ile, </a:t>
            </a:r>
            <a:r>
              <a:rPr lang="tr-TR" dirty="0" err="1"/>
              <a:t>besiyerinden</a:t>
            </a:r>
            <a:r>
              <a:rPr lang="tr-TR" dirty="0"/>
              <a:t> 4–6 misli tasarruftur. </a:t>
            </a:r>
          </a:p>
          <a:p>
            <a:pPr algn="just"/>
            <a:r>
              <a:rPr lang="tr-TR" dirty="0"/>
              <a:t>Ancak, kolonilerin sağlıklı bir şekilde sayılamaması nedeni ile hiçbir koşulda günlük analizde kullanılmaz. Zorunlu hallerde titre belirlenmesi için kullanılabilir. </a:t>
            </a:r>
          </a:p>
        </p:txBody>
      </p:sp>
    </p:spTree>
    <p:extLst>
      <p:ext uri="{BB962C8B-B14F-4D97-AF65-F5344CB8AC3E}">
        <p14:creationId xmlns:p14="http://schemas.microsoft.com/office/powerpoint/2010/main" val="3694802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853" y="235527"/>
            <a:ext cx="8596668" cy="1320800"/>
          </a:xfrm>
        </p:spPr>
        <p:txBody>
          <a:bodyPr>
            <a:normAutofit/>
          </a:bodyPr>
          <a:lstStyle/>
          <a:p>
            <a:pPr algn="ctr"/>
            <a:r>
              <a:rPr lang="tr-TR" sz="3600" b="1" dirty="0">
                <a:solidFill>
                  <a:schemeClr val="tx1"/>
                </a:solidFill>
              </a:rPr>
              <a:t>Rapor Gönderim Koşulları ve Örnek Rapor Şablonu</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52" y="1690688"/>
            <a:ext cx="5760321" cy="491836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35" y="1690688"/>
            <a:ext cx="3688773" cy="4918364"/>
          </a:xfrm>
          <a:prstGeom prst="rect">
            <a:avLst/>
          </a:prstGeom>
        </p:spPr>
      </p:pic>
    </p:spTree>
    <p:extLst>
      <p:ext uri="{BB962C8B-B14F-4D97-AF65-F5344CB8AC3E}">
        <p14:creationId xmlns:p14="http://schemas.microsoft.com/office/powerpoint/2010/main" val="3667862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Kaynaklar</a:t>
            </a:r>
          </a:p>
        </p:txBody>
      </p:sp>
      <p:sp>
        <p:nvSpPr>
          <p:cNvPr id="3" name="İçerik Yer Tutucusu 2"/>
          <p:cNvSpPr>
            <a:spLocks noGrp="1"/>
          </p:cNvSpPr>
          <p:nvPr>
            <p:ph idx="1"/>
          </p:nvPr>
        </p:nvSpPr>
        <p:spPr>
          <a:xfrm>
            <a:off x="838201" y="1729077"/>
            <a:ext cx="2403764" cy="556923"/>
          </a:xfrm>
        </p:spPr>
        <p:txBody>
          <a:bodyPr/>
          <a:lstStyle/>
          <a:p>
            <a:pPr marL="0" indent="0">
              <a:buNone/>
            </a:pPr>
            <a:r>
              <a:rPr lang="tr-TR" u="sng" dirty="0"/>
              <a:t>Ana Kaynak</a:t>
            </a:r>
          </a:p>
        </p:txBody>
      </p:sp>
      <p:sp>
        <p:nvSpPr>
          <p:cNvPr id="4" name="İçerik Yer Tutucusu 2"/>
          <p:cNvSpPr txBox="1">
            <a:spLocks/>
          </p:cNvSpPr>
          <p:nvPr/>
        </p:nvSpPr>
        <p:spPr>
          <a:xfrm>
            <a:off x="5043055" y="1981199"/>
            <a:ext cx="6664037" cy="464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u="sng" dirty="0"/>
              <a:t>Diğer Kaynaklar</a:t>
            </a:r>
          </a:p>
          <a:p>
            <a:pPr marL="514350" indent="-514350">
              <a:buFont typeface="+mj-lt"/>
              <a:buAutoNum type="arabicPeriod"/>
            </a:pPr>
            <a:r>
              <a:rPr lang="tr-TR" sz="1800" dirty="0"/>
              <a:t>MEGEP Gıda Teknolojisi Laboratuvar Organizasyonu ve Laboratuvar Hizmetleri Föyü</a:t>
            </a:r>
          </a:p>
          <a:p>
            <a:pPr marL="514350" indent="-514350">
              <a:buFont typeface="+mj-lt"/>
              <a:buAutoNum type="arabicPeriod"/>
            </a:pPr>
            <a:r>
              <a:rPr lang="tr-TR" sz="1800" dirty="0"/>
              <a:t>https://www.rapidmicrobiology.com/test-method/rapid-methods-for-total-viable-counts-in-food-and-beverages</a:t>
            </a:r>
          </a:p>
          <a:p>
            <a:pPr marL="514350" indent="-514350">
              <a:buFont typeface="+mj-lt"/>
              <a:buAutoNum type="arabicPeriod"/>
            </a:pPr>
            <a:r>
              <a:rPr lang="tr-TR" sz="1800" dirty="0">
                <a:hlinkClick r:id="rId2"/>
              </a:rPr>
              <a:t>https://food.r-biopharm.com/news/microbial-count-efficient-microbiological-analyses/</a:t>
            </a:r>
            <a:endParaRPr lang="tr-TR" sz="1800" dirty="0"/>
          </a:p>
          <a:p>
            <a:pPr marL="514350" indent="-514350">
              <a:buFont typeface="+mj-lt"/>
              <a:buAutoNum type="arabicPeriod"/>
            </a:pPr>
            <a:r>
              <a:rPr lang="tr-TR" sz="1800" dirty="0">
                <a:hlinkClick r:id="rId3"/>
              </a:rPr>
              <a:t>https://www.hill-laboratories.com/analytical-testing/food-microbiology-testing/molecular-microbiology/</a:t>
            </a:r>
            <a:endParaRPr lang="tr-TR" sz="1800" dirty="0"/>
          </a:p>
          <a:p>
            <a:pPr marL="514350" indent="-514350">
              <a:buFont typeface="+mj-lt"/>
              <a:buAutoNum type="arabicPeriod"/>
            </a:pPr>
            <a:r>
              <a:rPr lang="tr-TR" sz="1800" dirty="0"/>
              <a:t>http://www.megep.meb.gov.tr/mte_program_modul/moduller_pdf/Koloni%20Say%C4%B1m%C4%B1.pdf</a:t>
            </a:r>
          </a:p>
          <a:p>
            <a:pPr marL="514350" indent="-514350">
              <a:buFont typeface="+mj-lt"/>
              <a:buAutoNum type="arabicPeriod"/>
            </a:pPr>
            <a:endParaRPr lang="tr-TR" sz="1800" dirty="0"/>
          </a:p>
          <a:p>
            <a:pPr marL="514350" indent="-514350">
              <a:buFont typeface="+mj-lt"/>
              <a:buAutoNum type="arabicPeriod"/>
            </a:pPr>
            <a:endParaRPr lang="tr-TR" sz="1800" dirty="0"/>
          </a:p>
          <a:p>
            <a:pPr marL="514350" indent="-514350">
              <a:buFont typeface="+mj-lt"/>
              <a:buAutoNum type="arabicPeriod"/>
            </a:pPr>
            <a:endParaRPr lang="tr-TR" sz="1800" dirty="0"/>
          </a:p>
        </p:txBody>
      </p:sp>
      <p:sp>
        <p:nvSpPr>
          <p:cNvPr id="3074" name="AutoShape 2" descr="Resim önizleme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6" name="AutoShape 4" descr="Resim önizleme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7" name="Picture 5"/>
          <p:cNvPicPr>
            <a:picLocks noChangeAspect="1" noChangeArrowheads="1"/>
          </p:cNvPicPr>
          <p:nvPr/>
        </p:nvPicPr>
        <p:blipFill>
          <a:blip r:embed="rId4"/>
          <a:srcRect/>
          <a:stretch>
            <a:fillRect/>
          </a:stretch>
        </p:blipFill>
        <p:spPr bwMode="auto">
          <a:xfrm>
            <a:off x="1187244" y="2137446"/>
            <a:ext cx="2927556" cy="4136764"/>
          </a:xfrm>
          <a:prstGeom prst="rect">
            <a:avLst/>
          </a:prstGeom>
          <a:noFill/>
          <a:ln w="9525">
            <a:noFill/>
            <a:miter lim="800000"/>
            <a:headEnd/>
            <a:tailEnd/>
          </a:ln>
          <a:effectLst/>
        </p:spPr>
      </p:pic>
      <p:sp>
        <p:nvSpPr>
          <p:cNvPr id="9" name="8 Dikdörtgen"/>
          <p:cNvSpPr/>
          <p:nvPr/>
        </p:nvSpPr>
        <p:spPr>
          <a:xfrm>
            <a:off x="1298195" y="6267753"/>
            <a:ext cx="2146742" cy="369332"/>
          </a:xfrm>
          <a:prstGeom prst="rect">
            <a:avLst/>
          </a:prstGeom>
        </p:spPr>
        <p:txBody>
          <a:bodyPr wrap="none">
            <a:spAutoFit/>
          </a:bodyPr>
          <a:lstStyle/>
          <a:p>
            <a:r>
              <a:rPr lang="tr-TR" sz="1400" dirty="0" err="1">
                <a:solidFill>
                  <a:schemeClr val="tx1">
                    <a:lumMod val="65000"/>
                    <a:lumOff val="35000"/>
                  </a:schemeClr>
                </a:solidFill>
                <a:hlinkClick r:id="rId5"/>
              </a:rPr>
              <a:t>sidasmedya</a:t>
            </a:r>
            <a:r>
              <a:rPr lang="tr-TR" sz="1400" dirty="0">
                <a:solidFill>
                  <a:schemeClr val="tx1">
                    <a:lumMod val="65000"/>
                    <a:lumOff val="35000"/>
                  </a:schemeClr>
                </a:solidFill>
                <a:hlinkClick r:id="rId5"/>
              </a:rPr>
              <a:t>@</a:t>
            </a:r>
            <a:r>
              <a:rPr lang="tr-TR" sz="1400" dirty="0" err="1">
                <a:solidFill>
                  <a:schemeClr val="tx1">
                    <a:lumMod val="65000"/>
                    <a:lumOff val="35000"/>
                  </a:schemeClr>
                </a:solidFill>
                <a:hlinkClick r:id="rId5"/>
              </a:rPr>
              <a:t>gmail</a:t>
            </a:r>
            <a:r>
              <a:rPr lang="tr-TR" sz="1400" dirty="0">
                <a:solidFill>
                  <a:schemeClr val="tx1">
                    <a:lumMod val="65000"/>
                    <a:lumOff val="35000"/>
                  </a:schemeClr>
                </a:solidFill>
                <a:hlinkClick r:id="rId5"/>
              </a:rPr>
              <a:t>.com</a:t>
            </a:r>
            <a:r>
              <a:rPr lang="tr-TR" dirty="0"/>
              <a:t> </a:t>
            </a:r>
          </a:p>
        </p:txBody>
      </p:sp>
    </p:spTree>
    <p:extLst>
      <p:ext uri="{BB962C8B-B14F-4D97-AF65-F5344CB8AC3E}">
        <p14:creationId xmlns:p14="http://schemas.microsoft.com/office/powerpoint/2010/main" val="140026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39334" y="3020291"/>
            <a:ext cx="8596668" cy="762000"/>
          </a:xfrm>
        </p:spPr>
        <p:txBody>
          <a:bodyPr>
            <a:noAutofit/>
          </a:bodyPr>
          <a:lstStyle/>
          <a:p>
            <a:pPr algn="ctr"/>
            <a:r>
              <a:rPr lang="tr-TR" sz="6000" b="1" dirty="0"/>
              <a:t>TEŞEKKÜRLER</a:t>
            </a:r>
          </a:p>
        </p:txBody>
      </p:sp>
    </p:spTree>
    <p:extLst>
      <p:ext uri="{BB962C8B-B14F-4D97-AF65-F5344CB8AC3E}">
        <p14:creationId xmlns:p14="http://schemas.microsoft.com/office/powerpoint/2010/main" val="27393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Mikrobiyolojik Sayım ve Aşamaları:</a:t>
            </a:r>
          </a:p>
        </p:txBody>
      </p:sp>
      <p:sp>
        <p:nvSpPr>
          <p:cNvPr id="3" name="İçerik Yer Tutucusu 2"/>
          <p:cNvSpPr>
            <a:spLocks noGrp="1"/>
          </p:cNvSpPr>
          <p:nvPr>
            <p:ph idx="1"/>
          </p:nvPr>
        </p:nvSpPr>
        <p:spPr>
          <a:xfrm>
            <a:off x="613833" y="1370880"/>
            <a:ext cx="8596668" cy="3880773"/>
          </a:xfrm>
        </p:spPr>
        <p:txBody>
          <a:bodyPr>
            <a:normAutofit/>
          </a:bodyPr>
          <a:lstStyle/>
          <a:p>
            <a:pPr marL="457200" indent="-457200" algn="just">
              <a:buAutoNum type="arabicPeriod"/>
            </a:pPr>
            <a:r>
              <a:rPr lang="tr-TR" sz="2000" dirty="0"/>
              <a:t>Bir örnekte hangi tip mikroorganizmaların bulunduğunun bilinmesi (çeşit, grup, cins, tür </a:t>
            </a:r>
            <a:r>
              <a:rPr lang="tr-TR" sz="2000" dirty="0" err="1"/>
              <a:t>vb</a:t>
            </a:r>
            <a:r>
              <a:rPr lang="tr-TR" sz="2000" dirty="0"/>
              <a:t>) yani mikroorganizmaların örnekten izole edilmesi ve tanımlanması </a:t>
            </a:r>
          </a:p>
          <a:p>
            <a:pPr marL="457200" indent="-457200" algn="just">
              <a:buAutoNum type="arabicPeriod"/>
            </a:pPr>
            <a:endParaRPr lang="tr-TR" sz="2000" dirty="0"/>
          </a:p>
          <a:p>
            <a:pPr marL="457200" indent="-457200" algn="just">
              <a:buAutoNum type="arabicPeriod"/>
            </a:pPr>
            <a:r>
              <a:rPr lang="tr-TR" sz="2000" dirty="0"/>
              <a:t>Örneğe ait bazı mikrobiyolojik problemlerin çözümünde, örnekteki mikroorganizma sayısının belirlenmesi ve sayım sonuçlarına göre örneğin mikrobiyolojik kalite yönünden değerlendirilmesin</a:t>
            </a:r>
          </a:p>
          <a:p>
            <a:pPr algn="just"/>
            <a:endParaRPr lang="tr-TR" dirty="0"/>
          </a:p>
        </p:txBody>
      </p:sp>
      <p:pic>
        <p:nvPicPr>
          <p:cNvPr id="1026" name="Picture 2" descr="KULLANIMA HAZIR BESİY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33" y="4199751"/>
            <a:ext cx="5694549" cy="224391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Katı Besiyerinde Toplam Mezofil Aerob Bakteri Sayımı"/>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8" descr="Katı Besiyerinde Toplam Mezofil Aerob Bakteri Sayımı"/>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497" y="3995397"/>
            <a:ext cx="326436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58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778098"/>
          </a:xfrm>
        </p:spPr>
        <p:txBody>
          <a:bodyPr/>
          <a:lstStyle/>
          <a:p>
            <a:pPr algn="l"/>
            <a:r>
              <a:rPr lang="tr-TR" dirty="0"/>
              <a:t>Aşamalar:</a:t>
            </a:r>
          </a:p>
        </p:txBody>
      </p:sp>
      <p:sp>
        <p:nvSpPr>
          <p:cNvPr id="3" name="İçerik Yer Tutucusu 2"/>
          <p:cNvSpPr>
            <a:spLocks noGrp="1"/>
          </p:cNvSpPr>
          <p:nvPr>
            <p:ph idx="1"/>
          </p:nvPr>
        </p:nvSpPr>
        <p:spPr>
          <a:xfrm>
            <a:off x="609600" y="1052736"/>
            <a:ext cx="6446507" cy="5328592"/>
          </a:xfrm>
        </p:spPr>
        <p:txBody>
          <a:bodyPr>
            <a:noAutofit/>
          </a:bodyPr>
          <a:lstStyle/>
          <a:p>
            <a:pPr algn="just">
              <a:buFont typeface="Wingdings" pitchFamily="2" charset="2"/>
              <a:buChar char="ü"/>
            </a:pPr>
            <a:r>
              <a:rPr lang="tr-TR" sz="2000" dirty="0"/>
              <a:t>İlk aşamada sayımı yapılacak örnek ekime hazırlanır. </a:t>
            </a:r>
          </a:p>
          <a:p>
            <a:pPr algn="just">
              <a:buFont typeface="Wingdings" pitchFamily="2" charset="2"/>
              <a:buChar char="ü"/>
            </a:pPr>
            <a:r>
              <a:rPr lang="tr-TR" sz="2000" dirty="0"/>
              <a:t>Daha sonra örneğin uygun seri </a:t>
            </a:r>
            <a:r>
              <a:rPr lang="tr-TR" sz="2000" dirty="0" err="1"/>
              <a:t>dilüsyonları</a:t>
            </a:r>
            <a:r>
              <a:rPr lang="tr-TR" sz="2000" dirty="0"/>
              <a:t> yapılır. </a:t>
            </a:r>
          </a:p>
          <a:p>
            <a:pPr algn="just">
              <a:buFont typeface="Wingdings" pitchFamily="2" charset="2"/>
              <a:buChar char="ü"/>
            </a:pPr>
            <a:r>
              <a:rPr lang="tr-TR" sz="2000" dirty="0"/>
              <a:t>Uygun </a:t>
            </a:r>
            <a:r>
              <a:rPr lang="tr-TR" sz="2000" dirty="0" err="1"/>
              <a:t>agarlı</a:t>
            </a:r>
            <a:r>
              <a:rPr lang="tr-TR" sz="2000" dirty="0"/>
              <a:t> </a:t>
            </a:r>
            <a:r>
              <a:rPr lang="tr-TR" sz="2000" dirty="0" err="1"/>
              <a:t>besiyerine</a:t>
            </a:r>
            <a:r>
              <a:rPr lang="tr-TR" sz="2000" dirty="0"/>
              <a:t> ekimleri gerçekleştirilir. </a:t>
            </a:r>
          </a:p>
          <a:p>
            <a:pPr algn="just">
              <a:buFont typeface="Wingdings" pitchFamily="2" charset="2"/>
              <a:buChar char="ü"/>
            </a:pPr>
            <a:r>
              <a:rPr lang="tr-TR" sz="2000" dirty="0"/>
              <a:t>Koloni oluşturması için gerekli </a:t>
            </a:r>
            <a:r>
              <a:rPr lang="tr-TR" sz="2000" dirty="0" err="1"/>
              <a:t>inkübasyona</a:t>
            </a:r>
            <a:r>
              <a:rPr lang="tr-TR" sz="2000" dirty="0"/>
              <a:t> bırakılır. </a:t>
            </a:r>
          </a:p>
          <a:p>
            <a:pPr algn="just">
              <a:buFont typeface="Wingdings" pitchFamily="2" charset="2"/>
              <a:buChar char="ü"/>
            </a:pPr>
            <a:r>
              <a:rPr lang="tr-TR" sz="2000" dirty="0" err="1"/>
              <a:t>İnkübasyon</a:t>
            </a:r>
            <a:r>
              <a:rPr lang="tr-TR" sz="2000" dirty="0"/>
              <a:t> süresinin sonunda </a:t>
            </a:r>
            <a:r>
              <a:rPr lang="tr-TR" sz="2000" dirty="0" err="1"/>
              <a:t>petri</a:t>
            </a:r>
            <a:r>
              <a:rPr lang="tr-TR" sz="2000" dirty="0"/>
              <a:t> kutusundaki koloniler sayılır. </a:t>
            </a:r>
          </a:p>
          <a:p>
            <a:pPr algn="just">
              <a:buFont typeface="Wingdings" pitchFamily="2" charset="2"/>
              <a:buChar char="ü"/>
            </a:pPr>
            <a:r>
              <a:rPr lang="tr-TR" sz="2000" dirty="0"/>
              <a:t>Toplam koloni sayısı </a:t>
            </a:r>
            <a:r>
              <a:rPr lang="tr-TR" sz="2000" dirty="0" err="1"/>
              <a:t>dilüsyon</a:t>
            </a:r>
            <a:r>
              <a:rPr lang="tr-TR" sz="2000" dirty="0"/>
              <a:t> faktörü ile çarpılarak örnekteki canlı hücre sayısı bulunur. </a:t>
            </a:r>
          </a:p>
          <a:p>
            <a:pPr algn="just">
              <a:buFont typeface="Wingdings" pitchFamily="2" charset="2"/>
              <a:buChar char="ü"/>
            </a:pPr>
            <a:r>
              <a:rPr lang="tr-TR" sz="2000" dirty="0"/>
              <a:t>Sonuçta incelenen örneğin özelliğine göre </a:t>
            </a:r>
            <a:r>
              <a:rPr lang="tr-TR" sz="2000" dirty="0" err="1"/>
              <a:t>kob</a:t>
            </a:r>
            <a:r>
              <a:rPr lang="tr-TR" sz="2000" dirty="0"/>
              <a:t>/</a:t>
            </a:r>
            <a:r>
              <a:rPr lang="tr-TR" sz="2000" dirty="0" err="1"/>
              <a:t>mL</a:t>
            </a:r>
            <a:r>
              <a:rPr lang="tr-TR" sz="2000" dirty="0"/>
              <a:t>, </a:t>
            </a:r>
            <a:r>
              <a:rPr lang="tr-TR" sz="2000" dirty="0" err="1"/>
              <a:t>kob</a:t>
            </a:r>
            <a:r>
              <a:rPr lang="tr-TR" sz="2000" dirty="0"/>
              <a:t>/g veya </a:t>
            </a:r>
            <a:r>
              <a:rPr lang="tr-TR" sz="2000" dirty="0" err="1"/>
              <a:t>kob</a:t>
            </a:r>
            <a:r>
              <a:rPr lang="tr-TR" sz="2000" dirty="0"/>
              <a:t>/cm</a:t>
            </a:r>
            <a:r>
              <a:rPr lang="tr-TR" sz="2000" baseline="30000" dirty="0"/>
              <a:t>2</a:t>
            </a:r>
            <a:r>
              <a:rPr lang="tr-TR" sz="2000" dirty="0"/>
              <a:t> olarak verilir.</a:t>
            </a:r>
          </a:p>
        </p:txBody>
      </p:sp>
      <p:sp>
        <p:nvSpPr>
          <p:cNvPr id="4" name="AutoShape 2" descr="LABORATUVAR HİZMETLERİ KÜLTÜREL SAYIM"/>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58" r="9545"/>
          <a:stretch/>
        </p:blipFill>
        <p:spPr bwMode="auto">
          <a:xfrm>
            <a:off x="7302120" y="764704"/>
            <a:ext cx="4932219" cy="539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482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762000"/>
          </a:xfrm>
        </p:spPr>
        <p:txBody>
          <a:bodyPr>
            <a:normAutofit/>
          </a:bodyPr>
          <a:lstStyle/>
          <a:p>
            <a:r>
              <a:rPr lang="tr-TR" dirty="0"/>
              <a:t>Mikrobiyolojik örnek alma aşamaları</a:t>
            </a:r>
          </a:p>
        </p:txBody>
      </p:sp>
      <p:sp>
        <p:nvSpPr>
          <p:cNvPr id="3" name="İçerik Yer Tutucusu 2"/>
          <p:cNvSpPr>
            <a:spLocks noGrp="1"/>
          </p:cNvSpPr>
          <p:nvPr>
            <p:ph idx="1"/>
          </p:nvPr>
        </p:nvSpPr>
        <p:spPr>
          <a:xfrm>
            <a:off x="4445770" y="1676400"/>
            <a:ext cx="5363248" cy="4516582"/>
          </a:xfrm>
        </p:spPr>
        <p:txBody>
          <a:bodyPr>
            <a:normAutofit/>
          </a:bodyPr>
          <a:lstStyle/>
          <a:p>
            <a:r>
              <a:rPr lang="tr-TR" sz="2800" dirty="0">
                <a:solidFill>
                  <a:schemeClr val="tx1"/>
                </a:solidFill>
              </a:rPr>
              <a:t>Örnek miktarının belirlenmesi</a:t>
            </a:r>
          </a:p>
          <a:p>
            <a:r>
              <a:rPr lang="tr-TR" sz="2800" dirty="0">
                <a:solidFill>
                  <a:schemeClr val="tx1"/>
                </a:solidFill>
              </a:rPr>
              <a:t>Örnekleme planının yapılması</a:t>
            </a:r>
          </a:p>
          <a:p>
            <a:r>
              <a:rPr lang="tr-TR" sz="2800" dirty="0">
                <a:solidFill>
                  <a:schemeClr val="tx1"/>
                </a:solidFill>
              </a:rPr>
              <a:t>Örneğin alınması</a:t>
            </a:r>
          </a:p>
          <a:p>
            <a:r>
              <a:rPr lang="tr-TR" sz="2800" dirty="0">
                <a:solidFill>
                  <a:schemeClr val="tx1"/>
                </a:solidFill>
              </a:rPr>
              <a:t>Örneğin laboratuvara uygun koşullarda taşınması</a:t>
            </a:r>
          </a:p>
          <a:p>
            <a:r>
              <a:rPr lang="tr-TR" sz="2800" dirty="0">
                <a:solidFill>
                  <a:schemeClr val="tx1"/>
                </a:solidFill>
              </a:rPr>
              <a:t>Örneğin analize hazırlanması</a:t>
            </a:r>
          </a:p>
        </p:txBody>
      </p:sp>
      <p:pic>
        <p:nvPicPr>
          <p:cNvPr id="4" name="Resim 3"/>
          <p:cNvPicPr>
            <a:picLocks noChangeAspect="1"/>
          </p:cNvPicPr>
          <p:nvPr/>
        </p:nvPicPr>
        <p:blipFill>
          <a:blip r:embed="rId2"/>
          <a:stretch>
            <a:fillRect/>
          </a:stretch>
        </p:blipFill>
        <p:spPr>
          <a:xfrm>
            <a:off x="677334" y="1371600"/>
            <a:ext cx="3768436" cy="3809734"/>
          </a:xfrm>
          <a:prstGeom prst="rect">
            <a:avLst/>
          </a:prstGeom>
        </p:spPr>
      </p:pic>
    </p:spTree>
    <p:extLst>
      <p:ext uri="{BB962C8B-B14F-4D97-AF65-F5344CB8AC3E}">
        <p14:creationId xmlns:p14="http://schemas.microsoft.com/office/powerpoint/2010/main" val="177474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5771" y="263236"/>
            <a:ext cx="8596668" cy="595745"/>
          </a:xfrm>
        </p:spPr>
        <p:txBody>
          <a:bodyPr>
            <a:normAutofit/>
          </a:bodyPr>
          <a:lstStyle/>
          <a:p>
            <a:r>
              <a:rPr lang="tr-TR" sz="2800" dirty="0"/>
              <a:t>Örnek Alma Formu ve Örnek Sonuç Raporu</a:t>
            </a:r>
          </a:p>
        </p:txBody>
      </p:sp>
      <p:pic>
        <p:nvPicPr>
          <p:cNvPr id="4" name="Resim 3"/>
          <p:cNvPicPr>
            <a:picLocks noChangeAspect="1"/>
          </p:cNvPicPr>
          <p:nvPr/>
        </p:nvPicPr>
        <p:blipFill>
          <a:blip r:embed="rId2"/>
          <a:stretch>
            <a:fillRect/>
          </a:stretch>
        </p:blipFill>
        <p:spPr>
          <a:xfrm>
            <a:off x="873183" y="858980"/>
            <a:ext cx="4282051" cy="5915409"/>
          </a:xfrm>
          <a:prstGeom prst="rect">
            <a:avLst/>
          </a:prstGeom>
        </p:spPr>
      </p:pic>
      <p:pic>
        <p:nvPicPr>
          <p:cNvPr id="5130" name="Picture 10" descr="http://narturel.com/uploads/narturel/content_7_2796254364352b443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2140" y="858979"/>
            <a:ext cx="4339514" cy="591540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911927" y="1066800"/>
            <a:ext cx="2382982" cy="2909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6262254" y="2092036"/>
            <a:ext cx="2382982" cy="2909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6300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65018"/>
          </a:xfrm>
        </p:spPr>
        <p:txBody>
          <a:bodyPr/>
          <a:lstStyle/>
          <a:p>
            <a:r>
              <a:rPr lang="nn-NO" dirty="0"/>
              <a:t>Örnek Alma Kapları ve Özellikleri</a:t>
            </a:r>
            <a:endParaRPr lang="tr-TR" dirty="0"/>
          </a:p>
        </p:txBody>
      </p:sp>
      <p:sp>
        <p:nvSpPr>
          <p:cNvPr id="3" name="İçerik Yer Tutucusu 2"/>
          <p:cNvSpPr>
            <a:spLocks noGrp="1"/>
          </p:cNvSpPr>
          <p:nvPr>
            <p:ph idx="1"/>
          </p:nvPr>
        </p:nvSpPr>
        <p:spPr>
          <a:xfrm>
            <a:off x="677334" y="1537855"/>
            <a:ext cx="5238557" cy="4503507"/>
          </a:xfrm>
        </p:spPr>
        <p:txBody>
          <a:bodyPr>
            <a:noAutofit/>
          </a:bodyPr>
          <a:lstStyle/>
          <a:p>
            <a:pPr algn="just"/>
            <a:r>
              <a:rPr lang="tr-TR" sz="2000" dirty="0"/>
              <a:t>Mikrobiyolojik örnek almak için </a:t>
            </a:r>
            <a:r>
              <a:rPr lang="tr-TR" sz="2000" dirty="0">
                <a:solidFill>
                  <a:srgbClr val="FF0000"/>
                </a:solidFill>
              </a:rPr>
              <a:t>kaşık, pipet, </a:t>
            </a:r>
            <a:r>
              <a:rPr lang="tr-TR" sz="2000" dirty="0" err="1">
                <a:solidFill>
                  <a:srgbClr val="FF0000"/>
                </a:solidFill>
              </a:rPr>
              <a:t>swab</a:t>
            </a:r>
            <a:r>
              <a:rPr lang="tr-TR" sz="2000" dirty="0">
                <a:solidFill>
                  <a:srgbClr val="FF0000"/>
                </a:solidFill>
              </a:rPr>
              <a:t> ya da </a:t>
            </a:r>
            <a:r>
              <a:rPr lang="tr-TR" sz="2000" dirty="0" err="1">
                <a:solidFill>
                  <a:srgbClr val="FF0000"/>
                </a:solidFill>
              </a:rPr>
              <a:t>deep</a:t>
            </a:r>
            <a:r>
              <a:rPr lang="tr-TR" sz="2000" dirty="0">
                <a:solidFill>
                  <a:srgbClr val="FF0000"/>
                </a:solidFill>
              </a:rPr>
              <a:t> slayt, kavanoz, </a:t>
            </a:r>
            <a:r>
              <a:rPr lang="tr-TR" sz="2000" dirty="0" err="1">
                <a:solidFill>
                  <a:srgbClr val="FF0000"/>
                </a:solidFill>
              </a:rPr>
              <a:t>erlen</a:t>
            </a:r>
            <a:r>
              <a:rPr lang="tr-TR" sz="2000" dirty="0">
                <a:solidFill>
                  <a:srgbClr val="FF0000"/>
                </a:solidFill>
              </a:rPr>
              <a:t>, beher</a:t>
            </a:r>
            <a:r>
              <a:rPr lang="tr-TR" sz="2000" dirty="0"/>
              <a:t>; paketleri açmak için de </a:t>
            </a:r>
            <a:r>
              <a:rPr lang="tr-TR" sz="2000" dirty="0">
                <a:solidFill>
                  <a:srgbClr val="FF0000"/>
                </a:solidFill>
              </a:rPr>
              <a:t>makas</a:t>
            </a:r>
            <a:r>
              <a:rPr lang="tr-TR" sz="2000" dirty="0"/>
              <a:t>, </a:t>
            </a:r>
            <a:r>
              <a:rPr lang="tr-TR" sz="2000" dirty="0">
                <a:solidFill>
                  <a:srgbClr val="FF0000"/>
                </a:solidFill>
              </a:rPr>
              <a:t>bıçak, konserve açacağı </a:t>
            </a:r>
            <a:r>
              <a:rPr lang="tr-TR" sz="2000" dirty="0"/>
              <a:t>kullanılır. Bu araçların hepsi de önceden sterilize edilmiş olmalıdır.</a:t>
            </a:r>
          </a:p>
          <a:p>
            <a:pPr marL="0" indent="0">
              <a:buNone/>
            </a:pPr>
            <a:endParaRPr lang="tr-TR" sz="2400" dirty="0"/>
          </a:p>
          <a:p>
            <a:pPr algn="just"/>
            <a:r>
              <a:rPr lang="tr-TR" sz="2000" dirty="0">
                <a:solidFill>
                  <a:srgbClr val="FF0000"/>
                </a:solidFill>
              </a:rPr>
              <a:t>Cam, metal, plastik kaplar </a:t>
            </a:r>
            <a:r>
              <a:rPr lang="tr-TR" sz="2000" dirty="0"/>
              <a:t>veya tek kullanımlık </a:t>
            </a:r>
            <a:r>
              <a:rPr lang="tr-TR" sz="2000" dirty="0">
                <a:solidFill>
                  <a:srgbClr val="FF0000"/>
                </a:solidFill>
              </a:rPr>
              <a:t>steril plastik poşetler </a:t>
            </a:r>
            <a:r>
              <a:rPr lang="tr-TR" sz="2000" dirty="0"/>
              <a:t>de kullanılabilir.</a:t>
            </a:r>
          </a:p>
        </p:txBody>
      </p:sp>
      <p:pic>
        <p:nvPicPr>
          <p:cNvPr id="4" name="Resim 3"/>
          <p:cNvPicPr>
            <a:picLocks noChangeAspect="1"/>
          </p:cNvPicPr>
          <p:nvPr/>
        </p:nvPicPr>
        <p:blipFill>
          <a:blip r:embed="rId2"/>
          <a:stretch>
            <a:fillRect/>
          </a:stretch>
        </p:blipFill>
        <p:spPr>
          <a:xfrm>
            <a:off x="6129427" y="4347675"/>
            <a:ext cx="2361666" cy="2217940"/>
          </a:xfrm>
          <a:prstGeom prst="rect">
            <a:avLst/>
          </a:prstGeom>
        </p:spPr>
      </p:pic>
      <p:pic>
        <p:nvPicPr>
          <p:cNvPr id="4098" name="Picture 2" descr="Deltalab Vida kapaklı Numune Kabı Sterıl 350 adet - 57 x 73 mm-4097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9427" y="1635214"/>
            <a:ext cx="3144575" cy="20789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Şişe, Şeffaf Cam, Vida Kapaklı 100 ml - Laboratuvar Malzemeleri ve  Cihazları - Analitik Kimyasal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3940" y="3936177"/>
            <a:ext cx="1846552" cy="184655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918447" y="5346833"/>
            <a:ext cx="1179380" cy="302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6220535" y="2839160"/>
            <a:ext cx="1179380" cy="302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9092835" y="4859453"/>
            <a:ext cx="591492" cy="3497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14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7837" y="403123"/>
            <a:ext cx="8596668" cy="720436"/>
          </a:xfrm>
        </p:spPr>
        <p:txBody>
          <a:bodyPr>
            <a:normAutofit/>
          </a:bodyPr>
          <a:lstStyle/>
          <a:p>
            <a:r>
              <a:rPr lang="tr-TR" sz="2800" b="1" dirty="0"/>
              <a:t>Mikrobiyolojik örnek alınması</a:t>
            </a:r>
          </a:p>
        </p:txBody>
      </p:sp>
      <p:pic>
        <p:nvPicPr>
          <p:cNvPr id="4" name="Picture 2" descr="Sacchetto in polietilene - SteriBag Blue, 650 ml &amp; 1650 ml - Bürkle - di  campionamento / sterile / per applicazioni farmaceutic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738" y="3722852"/>
            <a:ext cx="2130136" cy="284018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Grain sampling spear | Prime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816" y="534964"/>
            <a:ext cx="5021556" cy="251795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uestreador para productos a granel - SiloPicker - Bürkle - con pistón  manual / de acero inoxidable / portát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18" y="3471136"/>
            <a:ext cx="2606192" cy="2606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earcher taking meat sample — Stock Photo © shawn_hempel #187225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34" y="1291036"/>
            <a:ext cx="2163050" cy="28840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owder sampler - Uno-Sammler - Bürkle - bulk solids / for granule / for  plastic pelle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8656" y="1227691"/>
            <a:ext cx="2124556" cy="2746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Where I Work: Ample Hills opens NYC's largest ice cream factory in Red Hook  | 6sqf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3659" y="4190808"/>
            <a:ext cx="4000788" cy="266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49319"/>
      </p:ext>
    </p:extLst>
  </p:cSld>
  <p:clrMapOvr>
    <a:masterClrMapping/>
  </p:clrMapOvr>
</p:sld>
</file>

<file path=ppt/theme/theme1.xml><?xml version="1.0" encoding="utf-8"?>
<a:theme xmlns:a="http://schemas.openxmlformats.org/drawingml/2006/main" name="Yüzeyler">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1088</TotalTime>
  <Words>2590</Words>
  <Application>Microsoft Office PowerPoint</Application>
  <PresentationFormat>Geniş ekran</PresentationFormat>
  <Paragraphs>222</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Trebuchet MS</vt:lpstr>
      <vt:lpstr>Wingdings</vt:lpstr>
      <vt:lpstr>Wingdings 3</vt:lpstr>
      <vt:lpstr>Yüzeyler</vt:lpstr>
      <vt:lpstr>Gıdaların Mikrobiyolojik Muayenesi için Örnek Alınması Dilüsyon Hazırlama ve Mikrobiyolojik Ekim Yöntemleri  2. Hafta </vt:lpstr>
      <vt:lpstr>PowerPoint Sunusu</vt:lpstr>
      <vt:lpstr>İçerik:</vt:lpstr>
      <vt:lpstr>Mikrobiyolojik Sayım ve Aşamaları:</vt:lpstr>
      <vt:lpstr>Aşamalar:</vt:lpstr>
      <vt:lpstr>Mikrobiyolojik örnek alma aşamaları</vt:lpstr>
      <vt:lpstr>Örnek Alma Formu ve Örnek Sonuç Raporu</vt:lpstr>
      <vt:lpstr>Örnek Alma Kapları ve Özellikleri</vt:lpstr>
      <vt:lpstr>Mikrobiyolojik örnek alınması</vt:lpstr>
      <vt:lpstr>Örnek Miktarını Etkileyen Faktörler </vt:lpstr>
      <vt:lpstr>Alınan Örneklerin Taşınması ve Muhafaza Edilmesi</vt:lpstr>
      <vt:lpstr>Alınan Örneklerin Taşınması ve Muhafaza Edilmesi</vt:lpstr>
      <vt:lpstr>Örnek Hazırlamada Kullanılan Ekipmanlar</vt:lpstr>
      <vt:lpstr>Dilüsyon Hazırlama:</vt:lpstr>
      <vt:lpstr>PowerPoint Sunusu</vt:lpstr>
      <vt:lpstr>Dilüsyon sıvıları:</vt:lpstr>
      <vt:lpstr>Dilüsyon hazırlanırken kullanılan bazı dilüsyon serileri şunlardır: </vt:lpstr>
      <vt:lpstr>PowerPoint Sunusu</vt:lpstr>
      <vt:lpstr>PowerPoint Sunusu</vt:lpstr>
      <vt:lpstr>PowerPoint Sunusu</vt:lpstr>
      <vt:lpstr>PowerPoint Sunusu</vt:lpstr>
      <vt:lpstr>Desimal (Ondalıklı) Dilüsyon Hazırlama: </vt:lpstr>
      <vt:lpstr>PowerPoint Sunusu</vt:lpstr>
      <vt:lpstr>DİKKAT!</vt:lpstr>
      <vt:lpstr>PowerPoint Sunusu</vt:lpstr>
      <vt:lpstr>PowerPoint Sunusu</vt:lpstr>
      <vt:lpstr>PowerPoint Sunusu</vt:lpstr>
      <vt:lpstr>2.Katı Gıdadan Desimal Seri Dilüsyon:</vt:lpstr>
      <vt:lpstr>2.Katı Gıdadan Desimal Seri Dilüsyon:</vt:lpstr>
      <vt:lpstr>KATI BESİYERİ KULLANILAN YÖNTEMLER</vt:lpstr>
      <vt:lpstr>1. Dökme Yöntemi </vt:lpstr>
      <vt:lpstr>PowerPoint Sunusu</vt:lpstr>
      <vt:lpstr>PowerPoint Sunusu</vt:lpstr>
      <vt:lpstr>2. Yayma Yöntemi</vt:lpstr>
      <vt:lpstr>3. Damlatma Yöntemi </vt:lpstr>
      <vt:lpstr>Rapor Gönderim Koşulları ve Örnek Rapor Şablonu</vt:lpstr>
      <vt:lpstr>Kaynaklar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dc:creator>
  <cp:lastModifiedBy>Ahmet Yetiman</cp:lastModifiedBy>
  <cp:revision>99</cp:revision>
  <dcterms:created xsi:type="dcterms:W3CDTF">2020-10-07T10:44:26Z</dcterms:created>
  <dcterms:modified xsi:type="dcterms:W3CDTF">2024-02-27T14:05:02Z</dcterms:modified>
</cp:coreProperties>
</file>