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82" r:id="rId5"/>
    <p:sldId id="258" r:id="rId6"/>
    <p:sldId id="261" r:id="rId7"/>
    <p:sldId id="259" r:id="rId8"/>
    <p:sldId id="262" r:id="rId9"/>
    <p:sldId id="263" r:id="rId10"/>
    <p:sldId id="264" r:id="rId11"/>
    <p:sldId id="265" r:id="rId12"/>
    <p:sldId id="266" r:id="rId13"/>
    <p:sldId id="267" r:id="rId14"/>
    <p:sldId id="268" r:id="rId15"/>
    <p:sldId id="269" r:id="rId16"/>
    <p:sldId id="270" r:id="rId17"/>
    <p:sldId id="287" r:id="rId18"/>
    <p:sldId id="273" r:id="rId19"/>
    <p:sldId id="274" r:id="rId20"/>
    <p:sldId id="275" r:id="rId21"/>
    <p:sldId id="276" r:id="rId22"/>
    <p:sldId id="277" r:id="rId23"/>
    <p:sldId id="278" r:id="rId24"/>
    <p:sldId id="279" r:id="rId25"/>
    <p:sldId id="280" r:id="rId26"/>
    <p:sldId id="281" r:id="rId27"/>
    <p:sldId id="286" r:id="rId28"/>
    <p:sldId id="285" r:id="rId29"/>
    <p:sldId id="284" r:id="rId30"/>
    <p:sldId id="283" r:id="rId3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07.03.2024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07.03.2024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07.03.2024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07.03.2024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07.03.2024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07.03.2024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07.03.2024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t>07.03.2024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07.03.2024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07.03.2024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07.03.2024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07.03.2024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kms.kaysis.gov.tr/Home/Kurum/24308110?AspxAutoDetectCookieSupport=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55576" y="1844824"/>
            <a:ext cx="7560840" cy="1008112"/>
          </a:xfrm>
        </p:spPr>
        <p:txBody>
          <a:bodyPr>
            <a:noAutofit/>
          </a:bodyPr>
          <a:lstStyle/>
          <a:p>
            <a:r>
              <a:rPr lang="tr-TR" sz="3600" dirty="0"/>
              <a:t>3.Hafta Mikrobiyolojik Kriterler Yönetmeliği, Numune Alma Planı ve Mikrobiyolojik Limitler</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387" y="3284984"/>
            <a:ext cx="2952329" cy="1938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924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196752"/>
            <a:ext cx="8769564" cy="2985195"/>
          </a:xfrm>
        </p:spPr>
        <p:txBody>
          <a:bodyPr>
            <a:normAutofit fontScale="55000" lnSpcReduction="20000"/>
          </a:bodyPr>
          <a:lstStyle/>
          <a:p>
            <a:pPr marL="0" indent="0">
              <a:buNone/>
            </a:pPr>
            <a:r>
              <a:rPr lang="tr-TR" b="1" dirty="0"/>
              <a:t>3) Aynı partiye ait ürünlerden bir kısmı depolama aşamasında farklı koşullara (nem, sıcaklık vb.) maruz kalmış olabilir. </a:t>
            </a:r>
          </a:p>
          <a:p>
            <a:pPr marL="0" indent="0">
              <a:buNone/>
            </a:pPr>
            <a:r>
              <a:rPr lang="tr-TR" dirty="0"/>
              <a:t>-İşletmede, ürün belirli bir sıcaklığa soğutulduktan sonra soğuk depoya gidiyorsa arka arkaya 2 ambalajdaki mikrobiyolojik farlılık az olur. </a:t>
            </a:r>
          </a:p>
          <a:p>
            <a:pPr marL="0" indent="0">
              <a:buNone/>
            </a:pPr>
            <a:r>
              <a:rPr lang="tr-TR" dirty="0"/>
              <a:t>-Ancak, ürünler soğuk depoya gönderilip orada soğutuluyorsa paletin altında ya da üstünde olma, paletin yerleştirilmesi için bekleme süresi, soğuk odada üfleyicilere yakın ya da uzak olma, depoya önce ya da sonra girme gibi nedenlerle ürünün soğuması için geçen süre farklı ve mikroorganizma sayısı farklı olabilir. </a:t>
            </a:r>
          </a:p>
          <a:p>
            <a:pPr marL="0" indent="0">
              <a:buNone/>
            </a:pPr>
            <a:r>
              <a:rPr lang="tr-TR" dirty="0"/>
              <a:t>-Fındık gibi ürünlerde doğal kurutma uygulamasında yığının altında kalan danelerde yeterli kuruma olmayacak ve küflenme/ </a:t>
            </a:r>
            <a:r>
              <a:rPr lang="tr-TR" dirty="0" err="1"/>
              <a:t>aflatoksin</a:t>
            </a:r>
            <a:r>
              <a:rPr lang="tr-TR" dirty="0"/>
              <a:t> oluşumu daha fazla olacaktır.</a:t>
            </a:r>
          </a:p>
          <a:p>
            <a:pPr marL="0" indent="0">
              <a:buNone/>
            </a:pPr>
            <a:r>
              <a:rPr lang="tr-TR" dirty="0"/>
              <a:t>-Dolayısı ile aynı üretim tarih ve seri numarasına sahip 2 paket arasında </a:t>
            </a:r>
            <a:r>
              <a:rPr lang="tr-TR" dirty="0" err="1"/>
              <a:t>aflatoksin</a:t>
            </a:r>
            <a:r>
              <a:rPr lang="tr-TR" dirty="0"/>
              <a:t> oluşmuş dane varlığı açısından farklı değerler elde edilebilir. </a:t>
            </a:r>
          </a:p>
        </p:txBody>
      </p:sp>
      <p:sp>
        <p:nvSpPr>
          <p:cNvPr id="5" name="Başlık 1"/>
          <p:cNvSpPr>
            <a:spLocks noGrp="1"/>
          </p:cNvSpPr>
          <p:nvPr>
            <p:ph type="title"/>
          </p:nvPr>
        </p:nvSpPr>
        <p:spPr>
          <a:xfrm>
            <a:off x="395536" y="116632"/>
            <a:ext cx="8229600" cy="998984"/>
          </a:xfrm>
        </p:spPr>
        <p:txBody>
          <a:bodyPr>
            <a:noAutofit/>
          </a:bodyPr>
          <a:lstStyle/>
          <a:p>
            <a:br>
              <a:rPr lang="tr-TR" sz="3600" b="1" dirty="0"/>
            </a:br>
            <a:r>
              <a:rPr lang="tr-TR" sz="3600" b="1" dirty="0"/>
              <a:t>Analizlerde Numune Alma</a:t>
            </a:r>
            <a:br>
              <a:rPr lang="tr-TR" sz="3600" b="1" dirty="0"/>
            </a:br>
            <a:endParaRPr lang="tr-TR" sz="3600" b="1" dirty="0"/>
          </a:p>
        </p:txBody>
      </p:sp>
      <p:pic>
        <p:nvPicPr>
          <p:cNvPr id="4098" name="Picture 2" descr="https://lh3.googleusercontent.com/proxy/yAWnA0sBmlU20mk_OVyqPMZzDOWwWiglvM2sRd6HOSf4ZCEOZ-bCpfol-Y64cAl4yrPQZyVpT-jrWjhTulKOVEuzCumm5j36lTUB_OHsj_J2tLwpngWTBO_44GyvgvYuu9mI0HSSU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221088"/>
            <a:ext cx="4176464" cy="2498622"/>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1691680" y="4221088"/>
            <a:ext cx="1224136" cy="14401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val 7"/>
          <p:cNvSpPr/>
          <p:nvPr/>
        </p:nvSpPr>
        <p:spPr>
          <a:xfrm>
            <a:off x="3131840" y="5417840"/>
            <a:ext cx="1368152" cy="13018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Oval 8"/>
          <p:cNvSpPr/>
          <p:nvPr/>
        </p:nvSpPr>
        <p:spPr>
          <a:xfrm>
            <a:off x="3165773" y="4198590"/>
            <a:ext cx="1224136" cy="11026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0" name="Düz Ok Bağlayıcısı 9"/>
          <p:cNvCxnSpPr/>
          <p:nvPr/>
        </p:nvCxnSpPr>
        <p:spPr>
          <a:xfrm flipH="1" flipV="1">
            <a:off x="2051720" y="5128642"/>
            <a:ext cx="144016" cy="2880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Düz Ok Bağlayıcısı 13"/>
          <p:cNvCxnSpPr/>
          <p:nvPr/>
        </p:nvCxnSpPr>
        <p:spPr>
          <a:xfrm>
            <a:off x="2484426" y="5301208"/>
            <a:ext cx="108012" cy="22971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AutoShape 4" descr="Kavrulmuş Şeffaf Ambalaj 250gr – Altun Gı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7" name="AutoShape 6" descr="Kavrulmuş Şeffaf Ambalaj 250gr – Altun Gıd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7624" y="3985820"/>
            <a:ext cx="2520280" cy="257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Düz Ok Bağlayıcısı 19"/>
          <p:cNvCxnSpPr/>
          <p:nvPr/>
        </p:nvCxnSpPr>
        <p:spPr>
          <a:xfrm>
            <a:off x="6516216" y="5825875"/>
            <a:ext cx="252028" cy="22971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Düz Ok Bağlayıcısı 14"/>
          <p:cNvCxnSpPr/>
          <p:nvPr/>
        </p:nvCxnSpPr>
        <p:spPr>
          <a:xfrm flipH="1">
            <a:off x="7524328" y="5088793"/>
            <a:ext cx="252028" cy="3023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9771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451917"/>
            <a:ext cx="6131024" cy="5289451"/>
          </a:xfrm>
        </p:spPr>
        <p:txBody>
          <a:bodyPr>
            <a:normAutofit fontScale="85000" lnSpcReduction="20000"/>
          </a:bodyPr>
          <a:lstStyle/>
          <a:p>
            <a:pPr marL="0" indent="0">
              <a:buNone/>
            </a:pPr>
            <a:r>
              <a:rPr lang="tr-TR" b="1" dirty="0"/>
              <a:t>4) Aynı partiye ait ürünlerden bir kısmı laboratuvara taşıma sırasında farklı koşullara (nem, sıcaklık vb.) maruz kalmış olabilir. </a:t>
            </a:r>
          </a:p>
          <a:p>
            <a:pPr marL="0" indent="0">
              <a:buNone/>
            </a:pPr>
            <a:r>
              <a:rPr lang="tr-TR" dirty="0"/>
              <a:t>-Özellikle kamu kuruluşları ve özel gıda analiz laboratuvarları tarafından yapılan denetlemeler sırasında görülen bir durumdur. </a:t>
            </a:r>
          </a:p>
          <a:p>
            <a:pPr marL="0" indent="0">
              <a:buNone/>
            </a:pPr>
            <a:r>
              <a:rPr lang="tr-TR" dirty="0"/>
              <a:t>-Seyyar tip buzluklarda yarım güne yaklaşan örnek toplama işlemi sırasında gıdaların, kabın dış çeperlerine yakın olanlarında sıcaklık yükselmesi ve dolayısı ile mikroorganizma sayı artışı olması beklenebilir. </a:t>
            </a:r>
          </a:p>
        </p:txBody>
      </p:sp>
      <p:sp>
        <p:nvSpPr>
          <p:cNvPr id="5" name="Başlık 1"/>
          <p:cNvSpPr>
            <a:spLocks noGrp="1"/>
          </p:cNvSpPr>
          <p:nvPr>
            <p:ph type="title"/>
          </p:nvPr>
        </p:nvSpPr>
        <p:spPr>
          <a:xfrm>
            <a:off x="395536" y="188640"/>
            <a:ext cx="8229600" cy="998984"/>
          </a:xfrm>
        </p:spPr>
        <p:txBody>
          <a:bodyPr>
            <a:noAutofit/>
          </a:bodyPr>
          <a:lstStyle/>
          <a:p>
            <a:br>
              <a:rPr lang="tr-TR" sz="3600" b="1" dirty="0"/>
            </a:br>
            <a:r>
              <a:rPr lang="tr-TR" sz="3600" b="1" dirty="0"/>
              <a:t>Analizlerde Numune Alma</a:t>
            </a:r>
            <a:br>
              <a:rPr lang="tr-TR" sz="3600" b="1" dirty="0"/>
            </a:br>
            <a:endParaRPr lang="tr-TR" sz="3600" b="1" dirty="0"/>
          </a:p>
        </p:txBody>
      </p:sp>
      <p:pic>
        <p:nvPicPr>
          <p:cNvPr id="5122" name="Picture 2" descr="İ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7717" y="1124744"/>
            <a:ext cx="1944215" cy="194421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ss Reklam Numune Taşıma Çantası - Ana Sayfa | Face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6491" y="3068960"/>
            <a:ext cx="1922686" cy="144016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AltuÄŸ Ambalaj | strafor, plastik oluklu kutu, soÄŸuk zincir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9366" y="4869160"/>
            <a:ext cx="2555122"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155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96752"/>
            <a:ext cx="5266928" cy="5289451"/>
          </a:xfrm>
        </p:spPr>
        <p:txBody>
          <a:bodyPr>
            <a:noAutofit/>
          </a:bodyPr>
          <a:lstStyle/>
          <a:p>
            <a:pPr marL="0" indent="0">
              <a:buNone/>
            </a:pPr>
            <a:r>
              <a:rPr lang="tr-TR" sz="2800" b="1" dirty="0"/>
              <a:t>5)</a:t>
            </a:r>
            <a:r>
              <a:rPr lang="tr-TR" sz="2800" dirty="0"/>
              <a:t> </a:t>
            </a:r>
            <a:r>
              <a:rPr lang="tr-TR" sz="2800" b="1" dirty="0"/>
              <a:t>Aynı partiye ait ürünlerden bir kısmı laboratuvarda analiz için beklerken farklı koşullara (nem, sıcaklık vb.) maruz kalmış olabilir. </a:t>
            </a:r>
          </a:p>
          <a:p>
            <a:pPr marL="0" indent="0">
              <a:buNone/>
            </a:pPr>
            <a:r>
              <a:rPr lang="tr-TR" sz="2800" dirty="0"/>
              <a:t>-Laboratuvarda iş yoğunluğu, soğutucu kapasitesi                              vb. nedenlerle örnekler,             analiz için izin verilen süreden daha uzun süre ile laboratuvar sıcaklığında beklerse analizi ilk yapılan örnek ile analizi son yapılan örnek arasında farklılıklar olması beklenir. </a:t>
            </a:r>
          </a:p>
        </p:txBody>
      </p:sp>
      <p:sp>
        <p:nvSpPr>
          <p:cNvPr id="5" name="Başlık 1"/>
          <p:cNvSpPr>
            <a:spLocks noGrp="1"/>
          </p:cNvSpPr>
          <p:nvPr>
            <p:ph type="title"/>
          </p:nvPr>
        </p:nvSpPr>
        <p:spPr>
          <a:xfrm>
            <a:off x="395536" y="116632"/>
            <a:ext cx="8229600" cy="998984"/>
          </a:xfrm>
        </p:spPr>
        <p:txBody>
          <a:bodyPr>
            <a:noAutofit/>
          </a:bodyPr>
          <a:lstStyle/>
          <a:p>
            <a:br>
              <a:rPr lang="tr-TR" sz="3600" b="1" dirty="0"/>
            </a:br>
            <a:r>
              <a:rPr lang="tr-TR" sz="3600" b="1" dirty="0"/>
              <a:t>Analizlerde Numune Alma</a:t>
            </a:r>
            <a:br>
              <a:rPr lang="tr-TR" sz="3600" b="1" dirty="0"/>
            </a:br>
            <a:endParaRPr lang="tr-TR" sz="3600" b="1" dirty="0"/>
          </a:p>
        </p:txBody>
      </p:sp>
      <p:pic>
        <p:nvPicPr>
          <p:cNvPr id="6146" name="Picture 2" descr="La complejidad química del análisis de los alimentos y el estudio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2959869"/>
            <a:ext cx="3888432" cy="2341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137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523925"/>
            <a:ext cx="5410944" cy="4641379"/>
          </a:xfrm>
        </p:spPr>
        <p:txBody>
          <a:bodyPr>
            <a:normAutofit/>
          </a:bodyPr>
          <a:lstStyle/>
          <a:p>
            <a:pPr marL="0" indent="0">
              <a:buNone/>
            </a:pPr>
            <a:r>
              <a:rPr lang="tr-TR" sz="2800" b="1" dirty="0"/>
              <a:t>6)</a:t>
            </a:r>
            <a:r>
              <a:rPr lang="tr-TR" sz="2800" dirty="0"/>
              <a:t> </a:t>
            </a:r>
            <a:r>
              <a:rPr lang="tr-TR" sz="2800" b="1" dirty="0"/>
              <a:t>Başka laboratuvar hataları da söz konusudur. </a:t>
            </a:r>
          </a:p>
          <a:p>
            <a:pPr marL="0" indent="0">
              <a:buNone/>
            </a:pPr>
            <a:r>
              <a:rPr lang="tr-TR" sz="2800" dirty="0"/>
              <a:t>-Aynı partiye ait örneklerin analizinde, farklı tarihlerde hazırlanmış </a:t>
            </a:r>
            <a:r>
              <a:rPr lang="tr-TR" sz="2800" dirty="0" err="1"/>
              <a:t>agarlı</a:t>
            </a:r>
            <a:r>
              <a:rPr lang="tr-TR" sz="2800" dirty="0"/>
              <a:t> </a:t>
            </a:r>
            <a:r>
              <a:rPr lang="tr-TR" sz="2800" dirty="0" err="1"/>
              <a:t>besiyerleri</a:t>
            </a:r>
            <a:r>
              <a:rPr lang="tr-TR" sz="2800" dirty="0"/>
              <a:t> arasında yüzey kuruma farklılığı,        iş yoğunluğuna bağlı olarak </a:t>
            </a:r>
            <a:r>
              <a:rPr lang="tr-TR" sz="2800" dirty="0" err="1"/>
              <a:t>drigalski</a:t>
            </a:r>
            <a:r>
              <a:rPr lang="tr-TR" sz="2800" dirty="0"/>
              <a:t> </a:t>
            </a:r>
            <a:r>
              <a:rPr lang="tr-TR" sz="2800" dirty="0" err="1"/>
              <a:t>spatüllerinin</a:t>
            </a:r>
            <a:r>
              <a:rPr lang="tr-TR" sz="2800" dirty="0"/>
              <a:t> alkol ortamında yeterli beklememesi vb. gibi pek çok laboratuvar hatası söz konusudur. </a:t>
            </a:r>
          </a:p>
        </p:txBody>
      </p:sp>
      <p:sp>
        <p:nvSpPr>
          <p:cNvPr id="5" name="Başlık 1"/>
          <p:cNvSpPr>
            <a:spLocks noGrp="1"/>
          </p:cNvSpPr>
          <p:nvPr>
            <p:ph type="title"/>
          </p:nvPr>
        </p:nvSpPr>
        <p:spPr>
          <a:xfrm>
            <a:off x="395536" y="332656"/>
            <a:ext cx="8229600" cy="998984"/>
          </a:xfrm>
        </p:spPr>
        <p:txBody>
          <a:bodyPr>
            <a:noAutofit/>
          </a:bodyPr>
          <a:lstStyle/>
          <a:p>
            <a:br>
              <a:rPr lang="tr-TR" sz="3600" b="1" dirty="0"/>
            </a:br>
            <a:r>
              <a:rPr lang="tr-TR" sz="3600" b="1" dirty="0"/>
              <a:t>Analizlerde Numune Alma</a:t>
            </a:r>
            <a:br>
              <a:rPr lang="tr-TR" sz="3600" b="1" dirty="0"/>
            </a:br>
            <a:endParaRPr lang="tr-TR" sz="3600" b="1" dirty="0"/>
          </a:p>
        </p:txBody>
      </p:sp>
      <p:pic>
        <p:nvPicPr>
          <p:cNvPr id="7170" name="Picture 2" descr="https://i2.wp.com/microbialmenagerie.com/wp-content/uploads/2018/05/Invisible_worlds_exhibition.jpg?resize=640%2C3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988840"/>
            <a:ext cx="3048000" cy="180975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4078560"/>
            <a:ext cx="2418830" cy="2163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4190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451917"/>
            <a:ext cx="4978896" cy="5289451"/>
          </a:xfrm>
        </p:spPr>
        <p:txBody>
          <a:bodyPr>
            <a:normAutofit lnSpcReduction="10000"/>
          </a:bodyPr>
          <a:lstStyle/>
          <a:p>
            <a:pPr marL="0" indent="0">
              <a:buNone/>
            </a:pPr>
            <a:r>
              <a:rPr lang="tr-TR" sz="2800" b="1" dirty="0"/>
              <a:t>7)</a:t>
            </a:r>
            <a:r>
              <a:rPr lang="tr-TR" sz="2800" dirty="0"/>
              <a:t> </a:t>
            </a:r>
            <a:r>
              <a:rPr lang="tr-TR" sz="2800" b="1" dirty="0"/>
              <a:t>Aynı </a:t>
            </a:r>
            <a:r>
              <a:rPr lang="tr-TR" sz="2800" b="1" dirty="0" err="1"/>
              <a:t>homojenizattan</a:t>
            </a:r>
            <a:r>
              <a:rPr lang="tr-TR" sz="2800" b="1" dirty="0"/>
              <a:t> 2 paralel ekim arasında farklılıklar olabilir.</a:t>
            </a:r>
          </a:p>
          <a:p>
            <a:pPr marL="0" indent="0">
              <a:buNone/>
            </a:pPr>
            <a:r>
              <a:rPr lang="tr-TR" sz="2800" dirty="0"/>
              <a:t>-Mikrobiyolojik analizlerde paralel ekim yapılmış 2 </a:t>
            </a:r>
            <a:r>
              <a:rPr lang="tr-TR" sz="2800" dirty="0" err="1"/>
              <a:t>petri</a:t>
            </a:r>
            <a:r>
              <a:rPr lang="tr-TR" sz="2800" dirty="0"/>
              <a:t> kutusu arasındaki elde edilen sayım sonuçları arasında %10 kadar sapma olması kabul edilebilir.</a:t>
            </a:r>
          </a:p>
          <a:p>
            <a:pPr marL="0" indent="0">
              <a:buNone/>
            </a:pPr>
            <a:r>
              <a:rPr lang="tr-TR" sz="2800" dirty="0"/>
              <a:t>-Belirsizlik hesapları ile bu kabul ya da ret ediliş istatistik ölçütlerle yapılır. </a:t>
            </a:r>
          </a:p>
        </p:txBody>
      </p:sp>
      <p:sp>
        <p:nvSpPr>
          <p:cNvPr id="5" name="Başlık 1"/>
          <p:cNvSpPr>
            <a:spLocks noGrp="1"/>
          </p:cNvSpPr>
          <p:nvPr>
            <p:ph type="title"/>
          </p:nvPr>
        </p:nvSpPr>
        <p:spPr>
          <a:xfrm>
            <a:off x="395536" y="332656"/>
            <a:ext cx="8229600" cy="998984"/>
          </a:xfrm>
        </p:spPr>
        <p:txBody>
          <a:bodyPr>
            <a:noAutofit/>
          </a:bodyPr>
          <a:lstStyle/>
          <a:p>
            <a:br>
              <a:rPr lang="tr-TR" sz="3600" b="1" dirty="0"/>
            </a:br>
            <a:r>
              <a:rPr lang="tr-TR" sz="3600" b="1" dirty="0"/>
              <a:t>Analizlerde Numune Alma</a:t>
            </a:r>
            <a:br>
              <a:rPr lang="tr-TR" sz="3600" b="1" dirty="0"/>
            </a:br>
            <a:endParaRPr lang="tr-TR" sz="3600" b="1" dirty="0"/>
          </a:p>
        </p:txBody>
      </p:sp>
      <p:pic>
        <p:nvPicPr>
          <p:cNvPr id="8194" name="Picture 2" descr="Painting in a petri dish | www.scienceinschool.o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5025765" y="2903228"/>
            <a:ext cx="4608512" cy="2491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727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6120680"/>
          </a:xfrm>
        </p:spPr>
        <p:txBody>
          <a:bodyPr>
            <a:noAutofit/>
          </a:bodyPr>
          <a:lstStyle/>
          <a:p>
            <a:r>
              <a:rPr lang="tr-TR" sz="2300" dirty="0"/>
              <a:t>Pek çok nedene bağlı olarak aynı üretim tarihi ve parti numarasına ait numunelerde farklı sonuçlar alınması beklenebilir. </a:t>
            </a:r>
          </a:p>
          <a:p>
            <a:r>
              <a:rPr lang="tr-TR" sz="2300" dirty="0"/>
              <a:t>Temel amaç, doğru analiz yapmak ve sonuçları doğru yorumlamaktır. </a:t>
            </a:r>
          </a:p>
          <a:p>
            <a:r>
              <a:rPr lang="tr-TR" sz="2300" dirty="0"/>
              <a:t>Elde edilen sonuçlar arasında rahatsızlık verici farklılıklar varsa bunların nedenleri üzerinde düşünülmesi gerekir. </a:t>
            </a:r>
          </a:p>
          <a:p>
            <a:r>
              <a:rPr lang="tr-TR" sz="2300" dirty="0"/>
              <a:t>5 örneğe ait sonuçların hepsi bireysel olarak doğru olsa da sonuçlar bütün olarak değerlendirilmelidir. </a:t>
            </a:r>
          </a:p>
          <a:p>
            <a:r>
              <a:rPr lang="tr-TR" sz="2300" dirty="0"/>
              <a:t>Örneğin, 5 adet pastörize içme sütü numunesinde toplam bakteri sayıları 150 ; 280 ; 9500 ; 250 ; 340 </a:t>
            </a:r>
            <a:r>
              <a:rPr lang="tr-TR" sz="2300" dirty="0" err="1"/>
              <a:t>kob</a:t>
            </a:r>
            <a:r>
              <a:rPr lang="tr-TR" sz="2300" dirty="0"/>
              <a:t>/g şeklinde ise bu örneğe ait 5 sonucun her biri kendi içinde doğru olabilir ancak bütün olarak ele alındığında analizlerde ya da örneklemede bir sorun olduğu düşünülmelidir. </a:t>
            </a:r>
          </a:p>
          <a:p>
            <a:r>
              <a:rPr lang="tr-TR" sz="2300" b="1" dirty="0">
                <a:solidFill>
                  <a:srgbClr val="FF0000"/>
                </a:solidFill>
              </a:rPr>
              <a:t>Gıda grupları için örneklerin alınması ve laboratuvara taşınması konusunda dikkat edilmesi gereken kurallar şöyledir:</a:t>
            </a:r>
            <a:endParaRPr lang="tr-TR" sz="2300" dirty="0">
              <a:solidFill>
                <a:srgbClr val="FF0000"/>
              </a:solidFill>
            </a:endParaRPr>
          </a:p>
        </p:txBody>
      </p:sp>
    </p:spTree>
    <p:extLst>
      <p:ext uri="{BB962C8B-B14F-4D97-AF65-F5344CB8AC3E}">
        <p14:creationId xmlns:p14="http://schemas.microsoft.com/office/powerpoint/2010/main" val="1544055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25760"/>
            <a:ext cx="8229600" cy="1143000"/>
          </a:xfrm>
        </p:spPr>
        <p:txBody>
          <a:bodyPr>
            <a:normAutofit/>
          </a:bodyPr>
          <a:lstStyle/>
          <a:p>
            <a:r>
              <a:rPr lang="tr-TR" sz="3600" b="1" dirty="0"/>
              <a:t>Soğutulmuş ve Dondurulmuş Gıdalar İçin</a:t>
            </a:r>
          </a:p>
        </p:txBody>
      </p:sp>
      <p:sp>
        <p:nvSpPr>
          <p:cNvPr id="3" name="İçerik Yer Tutucusu 2"/>
          <p:cNvSpPr>
            <a:spLocks noGrp="1"/>
          </p:cNvSpPr>
          <p:nvPr>
            <p:ph idx="1"/>
          </p:nvPr>
        </p:nvSpPr>
        <p:spPr>
          <a:xfrm>
            <a:off x="457200" y="1268760"/>
            <a:ext cx="8229600" cy="4205064"/>
          </a:xfrm>
        </p:spPr>
        <p:txBody>
          <a:bodyPr>
            <a:normAutofit fontScale="77500" lnSpcReduction="20000"/>
          </a:bodyPr>
          <a:lstStyle/>
          <a:p>
            <a:r>
              <a:rPr lang="tr-TR" sz="2800" dirty="0"/>
              <a:t>Örnek alınması ve laboratuvara taşınması en kritik olan gıda grubudur. Örnek alındıktan sonra sıcaklığı korunarak laboratuvara getirilmelidir. </a:t>
            </a:r>
          </a:p>
          <a:p>
            <a:r>
              <a:rPr lang="tr-TR" sz="2800" dirty="0"/>
              <a:t>Bu amaçla ürün sıcaklığını koruyacak izolasyonlu, yeterli büyüklükte ve buz torbaları ile desteklenen taşıma kapları kullanılmalı, ayrıca olabildiğince hızlı hareket edilmelidir. </a:t>
            </a:r>
          </a:p>
          <a:p>
            <a:r>
              <a:rPr lang="tr-TR" sz="2800" dirty="0"/>
              <a:t>Taşımanın yapıldığı aşamadaki dış ortam sıcaklığı ve taşıma süresinin analiz doğruluğu açısından en önemli 2 faktör olduğu unutulmamalıdır. </a:t>
            </a:r>
          </a:p>
          <a:p>
            <a:r>
              <a:rPr lang="tr-TR" sz="2800" dirty="0"/>
              <a:t>Farklı sıcaklıklarda soğutulmuş ve dondurulmuş gıdaların beraberce laboratuvara getirilmesi ya da aynı sıcaklıkta korunan gıdaların tek grup olarak laboratuvara taşınması tercihinde her iki uygulamanın da birbirine göre üstün tarafları vardır. </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1587" y="5157192"/>
            <a:ext cx="2355428" cy="15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4231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F7003C-F8B9-E865-A068-8F53ABAA4D3A}"/>
              </a:ext>
            </a:extLst>
          </p:cNvPr>
          <p:cNvSpPr>
            <a:spLocks noGrp="1"/>
          </p:cNvSpPr>
          <p:nvPr>
            <p:ph type="title"/>
          </p:nvPr>
        </p:nvSpPr>
        <p:spPr/>
        <p:txBody>
          <a:bodyPr>
            <a:normAutofit fontScale="90000"/>
          </a:bodyPr>
          <a:lstStyle/>
          <a:p>
            <a:r>
              <a:rPr lang="tr-TR" sz="4400" b="1" dirty="0"/>
              <a:t>Soğutulmuş ve Dondurulmuş Gıdalar İçin</a:t>
            </a:r>
            <a:endParaRPr lang="tr-TR" dirty="0"/>
          </a:p>
        </p:txBody>
      </p:sp>
      <p:sp>
        <p:nvSpPr>
          <p:cNvPr id="3" name="İçerik Yer Tutucusu 2">
            <a:extLst>
              <a:ext uri="{FF2B5EF4-FFF2-40B4-BE49-F238E27FC236}">
                <a16:creationId xmlns:a16="http://schemas.microsoft.com/office/drawing/2014/main" id="{ACA0B8AA-EC35-9C3E-C672-20FB89C41E60}"/>
              </a:ext>
            </a:extLst>
          </p:cNvPr>
          <p:cNvSpPr>
            <a:spLocks noGrp="1"/>
          </p:cNvSpPr>
          <p:nvPr>
            <p:ph idx="1"/>
          </p:nvPr>
        </p:nvSpPr>
        <p:spPr/>
        <p:txBody>
          <a:bodyPr>
            <a:normAutofit fontScale="92500" lnSpcReduction="10000"/>
          </a:bodyPr>
          <a:lstStyle/>
          <a:p>
            <a:r>
              <a:rPr lang="tr-TR" sz="3200" dirty="0"/>
              <a:t>Taşıma koşulları ve laboratuvar olanaklarına göre her iki program da uygulanabilir. </a:t>
            </a:r>
          </a:p>
          <a:p>
            <a:r>
              <a:rPr lang="tr-TR" sz="3200" dirty="0"/>
              <a:t>Soğutulmuş gıdada </a:t>
            </a:r>
            <a:r>
              <a:rPr lang="tr-TR" sz="3200" i="1" dirty="0"/>
              <a:t>Cl. </a:t>
            </a:r>
            <a:r>
              <a:rPr lang="tr-TR" sz="3200" i="1" dirty="0" err="1"/>
              <a:t>perfringens</a:t>
            </a:r>
            <a:r>
              <a:rPr lang="tr-TR" sz="3200" i="1" dirty="0"/>
              <a:t> </a:t>
            </a:r>
            <a:r>
              <a:rPr lang="tr-TR" sz="3200" dirty="0"/>
              <a:t>analizi yapılacaksa taşıma sırasında sıcaklığının düşmemesine ve özellikle donmamasına özen gösterilmelidir. </a:t>
            </a:r>
          </a:p>
          <a:p>
            <a:r>
              <a:rPr lang="tr-TR" sz="3200" dirty="0"/>
              <a:t>Aksi halde </a:t>
            </a:r>
            <a:r>
              <a:rPr lang="tr-TR" sz="3200" i="1" dirty="0"/>
              <a:t>Cl. </a:t>
            </a:r>
            <a:r>
              <a:rPr lang="tr-TR" sz="3200" i="1" dirty="0" err="1"/>
              <a:t>perfringens</a:t>
            </a:r>
            <a:r>
              <a:rPr lang="tr-TR" sz="3200" i="1" dirty="0"/>
              <a:t> </a:t>
            </a:r>
            <a:r>
              <a:rPr lang="tr-TR" sz="3200" dirty="0"/>
              <a:t>bu sıcaklıklarda zarar görür ve olduğundan daha düşük sayım sonucu ya da var/yok testlerinde sahte negatif sonuç alınabilir.</a:t>
            </a:r>
            <a:endParaRPr lang="tr-TR" dirty="0"/>
          </a:p>
        </p:txBody>
      </p:sp>
    </p:spTree>
    <p:extLst>
      <p:ext uri="{BB962C8B-B14F-4D97-AF65-F5344CB8AC3E}">
        <p14:creationId xmlns:p14="http://schemas.microsoft.com/office/powerpoint/2010/main" val="1481365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t>Soğutulmuş ve Dondurulmuş Gıdalar İçin</a:t>
            </a:r>
          </a:p>
        </p:txBody>
      </p:sp>
      <p:sp>
        <p:nvSpPr>
          <p:cNvPr id="3" name="İçerik Yer Tutucusu 2"/>
          <p:cNvSpPr>
            <a:spLocks noGrp="1"/>
          </p:cNvSpPr>
          <p:nvPr>
            <p:ph idx="1"/>
          </p:nvPr>
        </p:nvSpPr>
        <p:spPr>
          <a:xfrm>
            <a:off x="457200" y="1196752"/>
            <a:ext cx="4834880" cy="5364309"/>
          </a:xfrm>
        </p:spPr>
        <p:txBody>
          <a:bodyPr>
            <a:normAutofit fontScale="92500" lnSpcReduction="20000"/>
          </a:bodyPr>
          <a:lstStyle/>
          <a:p>
            <a:r>
              <a:rPr lang="tr-TR" sz="2800" dirty="0"/>
              <a:t>Dondurulmuş olan gıdalar, soğutulmuşlara göre analiz alınan yerden laboratuvara taşıma aşamasında daha stabil kalırlar. </a:t>
            </a:r>
          </a:p>
          <a:p>
            <a:r>
              <a:rPr lang="tr-TR" sz="2800" dirty="0"/>
              <a:t>Kuşkusuz, ambalaj büyüklüğü ve şekli, dondurulmuş gıdanın sıcaklığı gibi faktörler, bu stabilitede önemlidir. </a:t>
            </a:r>
          </a:p>
          <a:p>
            <a:r>
              <a:rPr lang="tr-TR" sz="2800" dirty="0"/>
              <a:t>Soğutulmuş gıdalarda en büyük sorun, örnek alındıktan sonra laboratuvara getirilinceye kadar geçen süre içinde sıcaklık artmasına bağlı olarak sayımı yapılacak mikroorganizma grubundaki sayı artışıdır. </a:t>
            </a:r>
          </a:p>
        </p:txBody>
      </p:sp>
      <p:sp>
        <p:nvSpPr>
          <p:cNvPr id="4" name="AutoShape 2" descr="Etapak Ambalaj | Dondurma Ambalajları - Dondurulmuş Gıda Ambalajlar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44" name="Picture 4" descr="Dondurulmuş gıda tüketimi için dikkat edilecek noktalar! Hayat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196752"/>
            <a:ext cx="3240360" cy="252028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Traders arrested for wrapping meat in newspaper - Kitui Onl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5092" y="3789040"/>
            <a:ext cx="1836204" cy="122413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2" descr="Köy Tipi Beyaz Peynir (500 Gr.) - Koçhan Sü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54" name="Picture 14" descr="Avrupa'ya 16 yıl aradan sonra peynir ihracatı"/>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4148" y="5295613"/>
            <a:ext cx="2448272" cy="1377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701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t>Soğutulmuş ve Dondurulmuş Gıdalar İçin</a:t>
            </a:r>
          </a:p>
        </p:txBody>
      </p:sp>
      <p:sp>
        <p:nvSpPr>
          <p:cNvPr id="3" name="İçerik Yer Tutucusu 2"/>
          <p:cNvSpPr>
            <a:spLocks noGrp="1"/>
          </p:cNvSpPr>
          <p:nvPr>
            <p:ph idx="1"/>
          </p:nvPr>
        </p:nvSpPr>
        <p:spPr/>
        <p:txBody>
          <a:bodyPr>
            <a:normAutofit/>
          </a:bodyPr>
          <a:lstStyle/>
          <a:p>
            <a:r>
              <a:rPr lang="tr-TR" sz="2800" dirty="0"/>
              <a:t>Analizlerini dış laboratuvarda yaptırmak isteyen gıda sanayisi kuruluşları da taşıma kurallarına uymalıdırlar. </a:t>
            </a:r>
          </a:p>
          <a:p>
            <a:r>
              <a:rPr lang="tr-TR" sz="2800" dirty="0"/>
              <a:t>Laboratuvar iş yoğunluğuna bağlı olarak örneklerin analizinde sorun çıkabilmekte olduğuna yukarıda değinilmiştir. Buna göre, laboratuvarda mutlak olarak yeterli kapasitede soğutucu ve dondurucu bulunmalı, laboratuvara yığın halinde gelen örnekler, önceden belirlenen bir analiz programı uyarınca soğutucuya ya da dondurucuya konulmalıdır. </a:t>
            </a:r>
          </a:p>
        </p:txBody>
      </p:sp>
    </p:spTree>
    <p:extLst>
      <p:ext uri="{BB962C8B-B14F-4D97-AF65-F5344CB8AC3E}">
        <p14:creationId xmlns:p14="http://schemas.microsoft.com/office/powerpoint/2010/main" val="526245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80728"/>
            <a:ext cx="8229600" cy="4525963"/>
          </a:xfrm>
        </p:spPr>
        <p:txBody>
          <a:bodyPr>
            <a:normAutofit lnSpcReduction="10000"/>
          </a:bodyPr>
          <a:lstStyle/>
          <a:p>
            <a:r>
              <a:rPr lang="tr-TR" dirty="0"/>
              <a:t>Yasal analizlerde standart değerler Türk Gıda Kodeksidir. Ulusal ticarette bu kodekste verilen sınırların altında değer kullanılamaz. </a:t>
            </a:r>
          </a:p>
          <a:p>
            <a:r>
              <a:rPr lang="tr-TR" dirty="0"/>
              <a:t>Ulusal ya da uluslararası ticarette bu değerlerden daha yüksek sınırlarda kriterler kullanılabilir. </a:t>
            </a:r>
          </a:p>
          <a:p>
            <a:r>
              <a:rPr lang="tr-TR" dirty="0"/>
              <a:t>Uluslararası ticarette alıcı ülkenin sınırları Türk Gıda Kodeksi sınırlarının altında ise alıcı ülkenin değerlerine uyulabilir. </a:t>
            </a:r>
          </a:p>
        </p:txBody>
      </p:sp>
    </p:spTree>
    <p:extLst>
      <p:ext uri="{BB962C8B-B14F-4D97-AF65-F5344CB8AC3E}">
        <p14:creationId xmlns:p14="http://schemas.microsoft.com/office/powerpoint/2010/main" val="3817232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6632"/>
            <a:ext cx="8229600" cy="1143000"/>
          </a:xfrm>
        </p:spPr>
        <p:txBody>
          <a:bodyPr>
            <a:normAutofit/>
          </a:bodyPr>
          <a:lstStyle/>
          <a:p>
            <a:r>
              <a:rPr lang="tr-TR" sz="3600" b="1" dirty="0"/>
              <a:t>Soğutulmuş ve Dondurulmuş Gıdalar İçin</a:t>
            </a:r>
          </a:p>
        </p:txBody>
      </p:sp>
      <p:sp>
        <p:nvSpPr>
          <p:cNvPr id="3" name="İçerik Yer Tutucusu 2"/>
          <p:cNvSpPr>
            <a:spLocks noGrp="1"/>
          </p:cNvSpPr>
          <p:nvPr>
            <p:ph idx="1"/>
          </p:nvPr>
        </p:nvSpPr>
        <p:spPr>
          <a:xfrm>
            <a:off x="385192" y="1052736"/>
            <a:ext cx="8363272" cy="4525963"/>
          </a:xfrm>
        </p:spPr>
        <p:txBody>
          <a:bodyPr>
            <a:normAutofit fontScale="77500" lnSpcReduction="20000"/>
          </a:bodyPr>
          <a:lstStyle/>
          <a:p>
            <a:r>
              <a:rPr lang="tr-TR" sz="2800" dirty="0"/>
              <a:t>Prensip olarak soğutucudan çıkarılmış bir örneğin analizi 30 dakika içinde tümüyle bitirilmiş olmalıdır. Bu süreye </a:t>
            </a:r>
            <a:r>
              <a:rPr lang="tr-TR" sz="2800" dirty="0" err="1"/>
              <a:t>homojenizasyon</a:t>
            </a:r>
            <a:r>
              <a:rPr lang="tr-TR" sz="2800" dirty="0"/>
              <a:t>/ seyreltme ve ekim dâhildir. Yeteri ölçüde deneyimli bir laboratuvar personeli 30 dakika içinde 5 örneğin komple mikrobiyolojik analizini tamamlayabilir. Bunun için </a:t>
            </a:r>
            <a:r>
              <a:rPr lang="tr-TR" sz="2800" dirty="0" err="1"/>
              <a:t>homojenizasyon</a:t>
            </a:r>
            <a:r>
              <a:rPr lang="tr-TR" sz="2800" dirty="0"/>
              <a:t>/ seyreltme için gereken kavanoz/ </a:t>
            </a:r>
            <a:r>
              <a:rPr lang="tr-TR" sz="2800" dirty="0" err="1"/>
              <a:t>erlen</a:t>
            </a:r>
            <a:r>
              <a:rPr lang="tr-TR" sz="2800" dirty="0"/>
              <a:t>/ tüplerin ve ekim yapılacak </a:t>
            </a:r>
            <a:r>
              <a:rPr lang="tr-TR" sz="2800" dirty="0" err="1"/>
              <a:t>petri</a:t>
            </a:r>
            <a:r>
              <a:rPr lang="tr-TR" sz="2800" dirty="0"/>
              <a:t> kutuları ile tüplerin yazımı önceden tamamlanmış olmalıdır. </a:t>
            </a:r>
          </a:p>
          <a:p>
            <a:r>
              <a:rPr lang="tr-TR" sz="2800" dirty="0"/>
              <a:t>Buna göre soğutucudan 5 örneğin beraberce çıkarılması, sırası ile </a:t>
            </a:r>
            <a:r>
              <a:rPr lang="tr-TR" sz="2800" dirty="0" err="1"/>
              <a:t>homojenizasyon</a:t>
            </a:r>
            <a:r>
              <a:rPr lang="tr-TR" sz="2800" dirty="0"/>
              <a:t>/ seyreltme işlemlerinin yapılması, sonra aynı sıra ile tüplere ya da </a:t>
            </a:r>
            <a:r>
              <a:rPr lang="tr-TR" sz="2800" dirty="0" err="1"/>
              <a:t>petri</a:t>
            </a:r>
            <a:r>
              <a:rPr lang="tr-TR" sz="2800" dirty="0"/>
              <a:t> kutularına ekim yapılması önerilir. Bununla beraber, 1 örneğin </a:t>
            </a:r>
            <a:r>
              <a:rPr lang="tr-TR" sz="2800" dirty="0" err="1"/>
              <a:t>homojenizasyon</a:t>
            </a:r>
            <a:r>
              <a:rPr lang="tr-TR" sz="2800" dirty="0"/>
              <a:t>/seyreltme işleminin yapılması, sonra tüplere ya da </a:t>
            </a:r>
            <a:r>
              <a:rPr lang="tr-TR" sz="2800" dirty="0" err="1"/>
              <a:t>petri</a:t>
            </a:r>
            <a:r>
              <a:rPr lang="tr-TR" sz="2800" dirty="0"/>
              <a:t> kutularına ekim yapılması, daha sonra 2. örneğe geçilmesi de bir uygulama şeklidir ve personelin tercihi geçerlidir.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5024226"/>
            <a:ext cx="2592288" cy="1717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6158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6632"/>
            <a:ext cx="8229600" cy="1143000"/>
          </a:xfrm>
        </p:spPr>
        <p:txBody>
          <a:bodyPr>
            <a:normAutofit/>
          </a:bodyPr>
          <a:lstStyle/>
          <a:p>
            <a:r>
              <a:rPr lang="tr-TR" sz="3600" b="1" dirty="0"/>
              <a:t>Soğutulmamış Gıdalar İçin</a:t>
            </a:r>
          </a:p>
        </p:txBody>
      </p:sp>
      <p:sp>
        <p:nvSpPr>
          <p:cNvPr id="3" name="İçerik Yer Tutucusu 2"/>
          <p:cNvSpPr>
            <a:spLocks noGrp="1"/>
          </p:cNvSpPr>
          <p:nvPr>
            <p:ph idx="1"/>
          </p:nvPr>
        </p:nvSpPr>
        <p:spPr>
          <a:xfrm>
            <a:off x="457200" y="1196752"/>
            <a:ext cx="8229600" cy="4335363"/>
          </a:xfrm>
        </p:spPr>
        <p:txBody>
          <a:bodyPr>
            <a:normAutofit lnSpcReduction="10000"/>
          </a:bodyPr>
          <a:lstStyle/>
          <a:p>
            <a:r>
              <a:rPr lang="tr-TR" sz="2300" dirty="0"/>
              <a:t>Yemek fabrikaları/ otel mutfakları/ lokantalar vb. birimlerde servise sunulan ya da hazırlanan yemeklerin mikrobiyolojik analizi üretimden hemen sonra yapılmak istenirse bu analizlerin sadece ilgili birim laboratuvarında yapılabileceği açıktır. </a:t>
            </a:r>
          </a:p>
          <a:p>
            <a:r>
              <a:rPr lang="tr-TR" sz="2300" dirty="0"/>
              <a:t>Bu gibi işletmelerin çok azında yeterli kalite ve kapasitede laboratuvar vardır. Eğer analiz, işletme laboratuvarında yapılacak ise çok hızlı hareket edilmesi gereği açıktır. Ayrıca bu analizlerde 5 değil, 1 örnek analizi genellikle yeterlidir. Bu durum ayrı bir zorluk çıkarır çünkü yemek çeşitlerine göre farklı bir mikrobiyolojik analiz planı gerekir. Ancak, o gün hangi yemeğin analizinin yapılacağı önceden bilinirse analiz buna göre planlanabilir. </a:t>
            </a:r>
          </a:p>
        </p:txBody>
      </p:sp>
      <p:pic>
        <p:nvPicPr>
          <p:cNvPr id="2050" name="Picture 2" descr="Adres Catering – Edirne | Catering, Tabldot Yemek Hizme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4970872"/>
            <a:ext cx="3356968" cy="168099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4970873"/>
            <a:ext cx="2141399" cy="168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2450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25760"/>
            <a:ext cx="8229600" cy="1143000"/>
          </a:xfrm>
        </p:spPr>
        <p:txBody>
          <a:bodyPr>
            <a:normAutofit/>
          </a:bodyPr>
          <a:lstStyle/>
          <a:p>
            <a:r>
              <a:rPr lang="tr-TR" sz="3600" b="1" dirty="0"/>
              <a:t>Soğutulmamış Gıdalar İçin</a:t>
            </a:r>
          </a:p>
        </p:txBody>
      </p:sp>
      <p:sp>
        <p:nvSpPr>
          <p:cNvPr id="3" name="İçerik Yer Tutucusu 2"/>
          <p:cNvSpPr>
            <a:spLocks noGrp="1"/>
          </p:cNvSpPr>
          <p:nvPr>
            <p:ph idx="1"/>
          </p:nvPr>
        </p:nvSpPr>
        <p:spPr>
          <a:xfrm>
            <a:off x="457200" y="1196752"/>
            <a:ext cx="6563072" cy="5544616"/>
          </a:xfrm>
        </p:spPr>
        <p:txBody>
          <a:bodyPr>
            <a:noAutofit/>
          </a:bodyPr>
          <a:lstStyle/>
          <a:p>
            <a:r>
              <a:rPr lang="tr-TR" sz="2100" dirty="0"/>
              <a:t>Her şeye rağmen, bu gibi planlamalar her zaman ve her koşulda uygulanamaz. Buna göre, analizler işletme laboratuvarında yapılacak ise makul kapasitede bir soğutucu bulundurulması ve analiz yoğunluğuna göre yemeklerin soğutucuya alınması önerilir. </a:t>
            </a:r>
          </a:p>
          <a:p>
            <a:r>
              <a:rPr lang="tr-TR" sz="2100" dirty="0"/>
              <a:t>Dış laboratuvarda yaptırılacak analizler için mutlak olarak soğutma gereklidir. Ayrıca dış laboratuvarın analiz ettirilecek yemek çeşidi ve istenen mikrobiyolojik analizi hakkında önceden bilgilendirilmesi yararlı olacaktır. </a:t>
            </a:r>
          </a:p>
          <a:p>
            <a:r>
              <a:rPr lang="tr-TR" sz="2100" dirty="0"/>
              <a:t>Bu gibi işletmelerde hazırlanan ve dondurulmuş olarak servise sunulan yemekler, dış laboratuvarda analiz ettirilecekse aynı sıcaklıkta laboratuvara taşınmalıdır. Eğer işletme laboratuvarında analiz yapılacaksa, bu gibi dondurulmuş gıdaların çözündürme kuralları, talimatlara mutlak surette kaydedilmelidir. </a:t>
            </a:r>
          </a:p>
        </p:txBody>
      </p:sp>
      <p:pic>
        <p:nvPicPr>
          <p:cNvPr id="3074" name="Picture 2" descr="AŞI KİT SAKLAMA DOLAB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2420888"/>
            <a:ext cx="2294973"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90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t>Düşük Su Aktivitesine Sahip Gıdalar İçin</a:t>
            </a:r>
          </a:p>
        </p:txBody>
      </p:sp>
      <p:sp>
        <p:nvSpPr>
          <p:cNvPr id="3" name="İçerik Yer Tutucusu 2"/>
          <p:cNvSpPr>
            <a:spLocks noGrp="1"/>
          </p:cNvSpPr>
          <p:nvPr>
            <p:ph idx="1"/>
          </p:nvPr>
        </p:nvSpPr>
        <p:spPr>
          <a:xfrm>
            <a:off x="457200" y="1268760"/>
            <a:ext cx="8229600" cy="4525963"/>
          </a:xfrm>
        </p:spPr>
        <p:txBody>
          <a:bodyPr>
            <a:noAutofit/>
          </a:bodyPr>
          <a:lstStyle/>
          <a:p>
            <a:r>
              <a:rPr lang="tr-TR" sz="2500" dirty="0"/>
              <a:t>Mikrobiyolojik analizlerde; laboratuvara taşınması ve analize alınıncaya kadar laboratuvarda bekleme süresi, soğutulmuş/dondurulmuş gıdalarla hiçbir şekilde kıyaslanamayacak kadar önemsiz olmakla beraber düşük su aktivitesine sahip gıdalar bu önem bakımından ikinci sıradadır. </a:t>
            </a:r>
          </a:p>
          <a:p>
            <a:r>
              <a:rPr lang="tr-TR" sz="2500" dirty="0"/>
              <a:t>Sağlam, yıpranmamış ve orijinal ambalajındaki makarna gibi gıdalar tümüyle stabil sayılır. Burada değinilecek olanlar; yarı kurutulmuş domates ve nem koruması olmayan ambalajda pazarlanan kurutulmuş meyveler gibi gıdalardır. </a:t>
            </a:r>
          </a:p>
        </p:txBody>
      </p:sp>
      <p:pic>
        <p:nvPicPr>
          <p:cNvPr id="4098" name="Picture 2" descr="https://iasbh.tmgrup.com.tr/efe6c2/650/344/0/0/666/350?u=https://isbh.tmgrup.com.tr/sbh/2017/12/07/kuru-meyveler-saglik-deposu-15126477211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5245537"/>
            <a:ext cx="3287611" cy="15327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evizli Pestil 1kg | MEGA PESTİL KÖ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5284771"/>
            <a:ext cx="1512168"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488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t>Düşük Su Aktivitesine Sahip Gıdalar İçin</a:t>
            </a:r>
          </a:p>
        </p:txBody>
      </p:sp>
      <p:sp>
        <p:nvSpPr>
          <p:cNvPr id="3" name="İçerik Yer Tutucusu 2"/>
          <p:cNvSpPr>
            <a:spLocks noGrp="1"/>
          </p:cNvSpPr>
          <p:nvPr>
            <p:ph idx="1"/>
          </p:nvPr>
        </p:nvSpPr>
        <p:spPr/>
        <p:txBody>
          <a:bodyPr>
            <a:normAutofit/>
          </a:bodyPr>
          <a:lstStyle/>
          <a:p>
            <a:r>
              <a:rPr lang="tr-TR" sz="2800" dirty="0"/>
              <a:t>Bu gibi gıdalarda sadece aşırı dış ortam nemi olan mevsimlerde ya da bölgelerde analiz öncesi uzun süreli beklemelerde küçük sorunlar çıkabilir. Sorun, genellikle küf sayımında görülür. Örneğin, özellikle sahil bölgelerinde 10-20 km gibi kısa sayılabilecek uzaklıklarda ekolojik olarak nem çok değişken olabilmektedir. Gıdanın pazarlandığı yer ile analizin yapıldığı laboratuvarın dış ortam nemi mikroorganizma gelişmesi açısından çok farklı olabilir. </a:t>
            </a:r>
          </a:p>
        </p:txBody>
      </p:sp>
    </p:spTree>
    <p:extLst>
      <p:ext uri="{BB962C8B-B14F-4D97-AF65-F5344CB8AC3E}">
        <p14:creationId xmlns:p14="http://schemas.microsoft.com/office/powerpoint/2010/main" val="2044905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t>Düşük Su Aktivitesine Sahip Gıdalar İçin</a:t>
            </a:r>
          </a:p>
        </p:txBody>
      </p:sp>
      <p:sp>
        <p:nvSpPr>
          <p:cNvPr id="3" name="İçerik Yer Tutucusu 2"/>
          <p:cNvSpPr>
            <a:spLocks noGrp="1"/>
          </p:cNvSpPr>
          <p:nvPr>
            <p:ph idx="1"/>
          </p:nvPr>
        </p:nvSpPr>
        <p:spPr/>
        <p:txBody>
          <a:bodyPr>
            <a:normAutofit fontScale="92500" lnSpcReduction="10000"/>
          </a:bodyPr>
          <a:lstStyle/>
          <a:p>
            <a:r>
              <a:rPr lang="tr-TR" sz="2800" dirty="0"/>
              <a:t>Bunların dışında, fiziki yerleşim açısından hatalı olarak </a:t>
            </a:r>
            <a:r>
              <a:rPr lang="tr-TR" sz="2800" dirty="0" err="1"/>
              <a:t>agarlı</a:t>
            </a:r>
            <a:r>
              <a:rPr lang="tr-TR" sz="2800" dirty="0"/>
              <a:t> </a:t>
            </a:r>
            <a:r>
              <a:rPr lang="tr-TR" sz="2800" dirty="0" err="1"/>
              <a:t>besiyeri</a:t>
            </a:r>
            <a:r>
              <a:rPr lang="tr-TR" sz="2800" dirty="0"/>
              <a:t> eritmek için kullanılan kaynar su banyoları, yıkama işlemleri, buharı dış ortama veren eski tip otoklavların bulunduğu ıslak alanlar ile analizlerin yapıldığı kuru alanların iç içe bulunduğu laboratuvarlara sıklıkla rastlanmaktadır. Böylesi bir fiziksel laboratuvar ortamında, genellikle stabil olarak kabul edilen düşük su aktiviteli ve nem geçirmez ambalajı olmayan gıdalar 24 saat ve daha uzun süre depolanırsa başta küf analizi olmak üzere mikrobiyolojik analizlerde laboratuvara getirilmiş örnek ile analiz edilen örnek arasında farklı sonuçlar alınabilir. </a:t>
            </a:r>
          </a:p>
        </p:txBody>
      </p:sp>
    </p:spTree>
    <p:extLst>
      <p:ext uri="{BB962C8B-B14F-4D97-AF65-F5344CB8AC3E}">
        <p14:creationId xmlns:p14="http://schemas.microsoft.com/office/powerpoint/2010/main" val="4117672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6632"/>
            <a:ext cx="8229600" cy="1143000"/>
          </a:xfrm>
        </p:spPr>
        <p:txBody>
          <a:bodyPr>
            <a:normAutofit/>
          </a:bodyPr>
          <a:lstStyle/>
          <a:p>
            <a:r>
              <a:rPr lang="tr-TR" sz="3600" b="1" dirty="0"/>
              <a:t>Stabil Gıdalar İçin</a:t>
            </a:r>
          </a:p>
        </p:txBody>
      </p:sp>
      <p:sp>
        <p:nvSpPr>
          <p:cNvPr id="3" name="İçerik Yer Tutucusu 2"/>
          <p:cNvSpPr>
            <a:spLocks noGrp="1"/>
          </p:cNvSpPr>
          <p:nvPr>
            <p:ph idx="1"/>
          </p:nvPr>
        </p:nvSpPr>
        <p:spPr>
          <a:xfrm>
            <a:off x="457200" y="1196752"/>
            <a:ext cx="7355160" cy="4525963"/>
          </a:xfrm>
        </p:spPr>
        <p:txBody>
          <a:bodyPr>
            <a:normAutofit fontScale="85000" lnSpcReduction="10000"/>
          </a:bodyPr>
          <a:lstStyle/>
          <a:p>
            <a:r>
              <a:rPr lang="tr-TR" sz="2800" dirty="0"/>
              <a:t>Orijinal ambalajında korunmak kaydı ile sterilize edilmiş sebze konserveleri, UHT süt, makarna, bisküvi, reçeller, meyve suları ve gazlı meşrubat gibi pastörize edilmiş düşük asitli (&lt; 4,5 </a:t>
            </a:r>
            <a:r>
              <a:rPr lang="tr-TR" sz="2800" dirty="0" err="1"/>
              <a:t>pH</a:t>
            </a:r>
            <a:r>
              <a:rPr lang="tr-TR" sz="2800" dirty="0"/>
              <a:t>) gıdalar, turşular, kahvaltılık çerezler, çeşitli unlar vb. gibi pazarlama birimlerinin soğutmalı olmayan raflarında pazarlanan gıdalar mikrobiyolojik olarak stabil kabul edilir. </a:t>
            </a:r>
          </a:p>
          <a:p>
            <a:r>
              <a:rPr lang="tr-TR" sz="2800" dirty="0"/>
              <a:t>Bu gibi gıdaların satış birimlerinden laboratuvara taşınması ve/ veya laboratuvar ortamında analiz için beklerken özel bir uygulamaya gerek yoktur. Bununla beraber, bu gibi gıdalarında doğrudan güneş almayacak şekilde tercihen serin ve kuru bir alanda depolanması gerekir. </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4221088"/>
            <a:ext cx="1265669" cy="2470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5301208"/>
            <a:ext cx="2531489" cy="1389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0" name="Picture 10" descr="İki Bisküvi Arasında Çikolata Kaç Kalori | Besin Değeri | Diyet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5816" y="5276080"/>
            <a:ext cx="1911204" cy="1552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262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772816"/>
            <a:ext cx="8579296" cy="4824536"/>
          </a:xfrm>
        </p:spPr>
        <p:txBody>
          <a:bodyPr>
            <a:normAutofit/>
          </a:bodyPr>
          <a:lstStyle/>
          <a:p>
            <a:pPr marL="0" indent="0">
              <a:buNone/>
            </a:pPr>
            <a:r>
              <a:rPr lang="tr-TR" u="sng" dirty="0"/>
              <a:t>Araştırma Ödevi</a:t>
            </a:r>
          </a:p>
          <a:p>
            <a:pPr marL="0" indent="0">
              <a:buNone/>
            </a:pPr>
            <a:r>
              <a:rPr lang="tr-TR" dirty="0"/>
              <a:t>Kaşar peyniri üreten bir işletmede Gıda Mühendisi olarak çalışıyorsunuz.</a:t>
            </a:r>
          </a:p>
          <a:p>
            <a:r>
              <a:rPr lang="tr-TR" dirty="0"/>
              <a:t>Kaşar peynirinden mikrobiyolojik analiz için numune alımını anlatınız.</a:t>
            </a:r>
          </a:p>
          <a:p>
            <a:r>
              <a:rPr lang="tr-TR" dirty="0"/>
              <a:t>Türk Gıda Kodeksi Mikrobiyolojik Kriterler Yönetmeliğine göre, kaşar peynirinde ve üretim prosesinde kontrol edilecek mikroorganizmaları, numune alma planını ve limitlerini açıklayınız.</a:t>
            </a:r>
          </a:p>
          <a:p>
            <a:endParaRPr lang="tr-TR" dirty="0"/>
          </a:p>
          <a:p>
            <a:pPr marL="0" indent="0">
              <a:buNone/>
            </a:pPr>
            <a:endParaRPr lang="tr-TR" dirty="0"/>
          </a:p>
        </p:txBody>
      </p:sp>
      <p:pic>
        <p:nvPicPr>
          <p:cNvPr id="1028" name="Picture 4" descr="https://encrypted-tbn0.gstatic.com/images?q=tbn:ANd9GcR8wlDmtLNqNMi7oW4Fls7MDuESnOHkacju0cRS1_XR6hQjt2_xaOnpn3wUij4LRZ12tV8&amp;usqp=C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7761" y="404664"/>
            <a:ext cx="2619375"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367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txBox="1">
            <a:spLocks/>
          </p:cNvSpPr>
          <p:nvPr/>
        </p:nvSpPr>
        <p:spPr>
          <a:xfrm>
            <a:off x="323528" y="476672"/>
            <a:ext cx="8596668" cy="96122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tr-TR" sz="2800" b="1" i="0" u="none" strike="noStrike" kern="1200" cap="none" spc="0" normalizeH="0" baseline="0" noProof="0" dirty="0">
                <a:ln>
                  <a:noFill/>
                </a:ln>
                <a:solidFill>
                  <a:sysClr val="windowText" lastClr="000000"/>
                </a:solidFill>
                <a:effectLst/>
                <a:uLnTx/>
                <a:uFillTx/>
                <a:latin typeface="Trebuchet MS"/>
                <a:ea typeface="+mj-ea"/>
                <a:cs typeface="+mj-cs"/>
              </a:rPr>
              <a:t>Rapor Gönderim Koşulları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tr-TR" sz="2800" b="1" i="0" u="none" strike="noStrike" kern="1200" cap="none" spc="0" normalizeH="0" baseline="0" noProof="0" dirty="0">
                <a:ln>
                  <a:noFill/>
                </a:ln>
                <a:solidFill>
                  <a:sysClr val="windowText" lastClr="000000"/>
                </a:solidFill>
                <a:effectLst/>
                <a:uLnTx/>
                <a:uFillTx/>
                <a:latin typeface="Trebuchet MS"/>
                <a:ea typeface="+mj-ea"/>
                <a:cs typeface="+mj-cs"/>
              </a:rPr>
              <a:t>ve Örnek Rapor Şablonu</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657504"/>
            <a:ext cx="5112568" cy="4918364"/>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1700808"/>
            <a:ext cx="3688773" cy="4918364"/>
          </a:xfrm>
          <a:prstGeom prst="rect">
            <a:avLst/>
          </a:prstGeom>
        </p:spPr>
      </p:pic>
    </p:spTree>
    <p:extLst>
      <p:ext uri="{BB962C8B-B14F-4D97-AF65-F5344CB8AC3E}">
        <p14:creationId xmlns:p14="http://schemas.microsoft.com/office/powerpoint/2010/main" val="3111790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107504" y="116632"/>
            <a:ext cx="8596668" cy="1320800"/>
          </a:xfrm>
        </p:spPr>
        <p:txBody>
          <a:bodyPr/>
          <a:lstStyle/>
          <a:p>
            <a:r>
              <a:rPr lang="tr-TR" b="1" dirty="0"/>
              <a:t>Kaynaklar</a:t>
            </a:r>
          </a:p>
        </p:txBody>
      </p:sp>
      <p:sp>
        <p:nvSpPr>
          <p:cNvPr id="6" name="İçerik Yer Tutucusu 2"/>
          <p:cNvSpPr txBox="1">
            <a:spLocks/>
          </p:cNvSpPr>
          <p:nvPr/>
        </p:nvSpPr>
        <p:spPr>
          <a:xfrm>
            <a:off x="3995937" y="1488231"/>
            <a:ext cx="4824536" cy="46412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u="sng" dirty="0"/>
              <a:t>Diğer Kaynaklar</a:t>
            </a:r>
          </a:p>
          <a:p>
            <a:pPr marL="514350" indent="-514350">
              <a:buFont typeface="+mj-lt"/>
              <a:buAutoNum type="arabicPeriod"/>
            </a:pPr>
            <a:r>
              <a:rPr lang="tr-TR" sz="1800" dirty="0"/>
              <a:t>MEGEP Gıda Teknolojisi Laboratuvar Organizasyonu ve Laboratuvar Hizmetleri Föyü</a:t>
            </a:r>
          </a:p>
          <a:p>
            <a:pPr marL="514350" indent="-514350">
              <a:buFont typeface="+mj-lt"/>
              <a:buAutoNum type="arabicPeriod"/>
            </a:pPr>
            <a:r>
              <a:rPr lang="tr-TR" sz="1800" dirty="0"/>
              <a:t>Gıda Kontrol Genel Müdürlüğü</a:t>
            </a:r>
          </a:p>
          <a:p>
            <a:pPr marL="0" indent="0">
              <a:buNone/>
            </a:pPr>
            <a:r>
              <a:rPr lang="tr-TR" sz="1800" dirty="0">
                <a:hlinkClick r:id="rId2"/>
              </a:rPr>
              <a:t>https://kms.kaysis.gov.tr/Home/Kurum/24308110?AspxAutoDetectCookieSupport=1</a:t>
            </a:r>
            <a:endParaRPr lang="tr-TR" sz="1800" dirty="0"/>
          </a:p>
          <a:p>
            <a:pPr marL="0" indent="0">
              <a:buNone/>
            </a:pPr>
            <a:endParaRPr lang="tr-TR" sz="1800" dirty="0"/>
          </a:p>
          <a:p>
            <a:pPr marL="514350" indent="-514350">
              <a:buFont typeface="+mj-lt"/>
              <a:buAutoNum type="arabicPeriod"/>
            </a:pPr>
            <a:endParaRPr lang="tr-TR" sz="1800" dirty="0"/>
          </a:p>
          <a:p>
            <a:pPr marL="514350" indent="-514350">
              <a:buFont typeface="+mj-lt"/>
              <a:buAutoNum type="arabicPeriod"/>
            </a:pPr>
            <a:endParaRPr lang="tr-TR" sz="1800" dirty="0"/>
          </a:p>
          <a:p>
            <a:pPr marL="0" indent="0">
              <a:buNone/>
            </a:pPr>
            <a:endParaRPr lang="tr-TR" sz="1800" dirty="0"/>
          </a:p>
          <a:p>
            <a:pPr marL="514350" indent="-514350">
              <a:buFont typeface="+mj-lt"/>
              <a:buAutoNum type="arabicPeriod"/>
            </a:pPr>
            <a:endParaRPr lang="tr-TR" sz="1800" dirty="0"/>
          </a:p>
          <a:p>
            <a:pPr marL="514350" indent="-514350">
              <a:buFont typeface="+mj-lt"/>
              <a:buAutoNum type="arabicPeriod"/>
            </a:pPr>
            <a:endParaRPr lang="tr-TR" sz="1800" dirty="0"/>
          </a:p>
        </p:txBody>
      </p:sp>
      <p:sp>
        <p:nvSpPr>
          <p:cNvPr id="7" name="AutoShape 2" descr="Resim önizlemesi"/>
          <p:cNvSpPr>
            <a:spLocks noChangeAspect="1" noChangeArrowheads="1"/>
          </p:cNvSpPr>
          <p:nvPr/>
        </p:nvSpPr>
        <p:spPr bwMode="auto">
          <a:xfrm>
            <a:off x="-414255" y="-637431"/>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8" name="AutoShape 4" descr="Resim önizlemesi"/>
          <p:cNvSpPr>
            <a:spLocks noChangeAspect="1" noChangeArrowheads="1"/>
          </p:cNvSpPr>
          <p:nvPr/>
        </p:nvSpPr>
        <p:spPr bwMode="auto">
          <a:xfrm>
            <a:off x="-414255" y="-637431"/>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9" name="Picture 5"/>
          <p:cNvPicPr>
            <a:picLocks noChangeAspect="1" noChangeArrowheads="1"/>
          </p:cNvPicPr>
          <p:nvPr/>
        </p:nvPicPr>
        <p:blipFill>
          <a:blip r:embed="rId3"/>
          <a:srcRect/>
          <a:stretch>
            <a:fillRect/>
          </a:stretch>
        </p:blipFill>
        <p:spPr bwMode="auto">
          <a:xfrm>
            <a:off x="617414" y="1644478"/>
            <a:ext cx="2927556" cy="4136764"/>
          </a:xfrm>
          <a:prstGeom prst="rect">
            <a:avLst/>
          </a:prstGeom>
          <a:noFill/>
          <a:ln w="9525">
            <a:noFill/>
            <a:miter lim="800000"/>
            <a:headEnd/>
            <a:tailEnd/>
          </a:ln>
          <a:effectLst/>
        </p:spPr>
      </p:pic>
    </p:spTree>
    <p:extLst>
      <p:ext uri="{BB962C8B-B14F-4D97-AF65-F5344CB8AC3E}">
        <p14:creationId xmlns:p14="http://schemas.microsoft.com/office/powerpoint/2010/main" val="3288608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801833"/>
            <a:ext cx="4248472" cy="2987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514" y="4005064"/>
            <a:ext cx="4383748" cy="2622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5" y="833511"/>
            <a:ext cx="4104456" cy="2955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8024" y="4149080"/>
            <a:ext cx="4104458"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8062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395536" y="2852936"/>
            <a:ext cx="8229600" cy="1143000"/>
          </a:xfrm>
        </p:spPr>
        <p:txBody>
          <a:bodyPr/>
          <a:lstStyle/>
          <a:p>
            <a:r>
              <a:rPr lang="tr-TR" b="1" dirty="0"/>
              <a:t>TEŞEKKÜRLER</a:t>
            </a:r>
          </a:p>
        </p:txBody>
      </p:sp>
    </p:spTree>
    <p:extLst>
      <p:ext uri="{BB962C8B-B14F-4D97-AF65-F5344CB8AC3E}">
        <p14:creationId xmlns:p14="http://schemas.microsoft.com/office/powerpoint/2010/main" val="1304617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6131024" cy="5577483"/>
          </a:xfrm>
        </p:spPr>
        <p:txBody>
          <a:bodyPr/>
          <a:lstStyle/>
          <a:p>
            <a:r>
              <a:rPr lang="tr-TR" dirty="0"/>
              <a:t>Standart analizlerde 5 adet örnek alınır. Bu örneklerin </a:t>
            </a:r>
            <a:r>
              <a:rPr lang="tr-TR" dirty="0">
                <a:solidFill>
                  <a:srgbClr val="FF0000"/>
                </a:solidFill>
              </a:rPr>
              <a:t>aynı üretim tarihli</a:t>
            </a:r>
            <a:r>
              <a:rPr lang="tr-TR" dirty="0"/>
              <a:t>, </a:t>
            </a:r>
            <a:r>
              <a:rPr lang="tr-TR" dirty="0">
                <a:solidFill>
                  <a:srgbClr val="FF0000"/>
                </a:solidFill>
              </a:rPr>
              <a:t>aynı seri numarasına </a:t>
            </a:r>
            <a:r>
              <a:rPr lang="tr-TR" dirty="0"/>
              <a:t>sahip olması gerekir. </a:t>
            </a:r>
          </a:p>
          <a:p>
            <a:r>
              <a:rPr lang="tr-TR" dirty="0"/>
              <a:t>Bu 5 örneğin her biri bağımsız olarak analize alınır. </a:t>
            </a:r>
          </a:p>
          <a:p>
            <a:r>
              <a:rPr lang="tr-TR" dirty="0"/>
              <a:t>Sonuçlar, uyulması gereken standart değerler ile kıyaslanır.</a:t>
            </a:r>
          </a:p>
        </p:txBody>
      </p:sp>
      <p:pic>
        <p:nvPicPr>
          <p:cNvPr id="1026" name="Picture 2" descr="https://lh3.googleusercontent.com/proxy/weoWM1Vuqf0A1NcrdioCvdP2rR4p1sYj86JgJsg00dxwbNM564OsM2YdA8YfhJNoqJa_befZsXwu3cOrVX4bWEM0mIOuWV1u3g1pJh39XPrHKxPHmz-dKf_bzKctnbW75gDbp9uNNdYa4NBHAr9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3284984"/>
            <a:ext cx="3018004" cy="3312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496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br>
              <a:rPr lang="tr-TR" sz="2400" b="1" dirty="0"/>
            </a:br>
            <a:r>
              <a:rPr lang="tr-TR" sz="2400" b="1" dirty="0"/>
              <a:t>Türk Gıda Kodeksi Mikrobiyolojik Kriterler Yönetmeliğinde belirtilen limitler</a:t>
            </a:r>
            <a:br>
              <a:rPr lang="tr-TR" sz="2400" b="1" dirty="0"/>
            </a:br>
            <a:endParaRPr lang="tr-TR" sz="2400" b="1" dirty="0"/>
          </a:p>
        </p:txBody>
      </p:sp>
      <p:sp>
        <p:nvSpPr>
          <p:cNvPr id="3" name="İçerik Yer Tutucusu 2"/>
          <p:cNvSpPr>
            <a:spLocks noGrp="1"/>
          </p:cNvSpPr>
          <p:nvPr>
            <p:ph idx="1"/>
          </p:nvPr>
        </p:nvSpPr>
        <p:spPr>
          <a:xfrm>
            <a:off x="457200" y="4365104"/>
            <a:ext cx="8075240" cy="2304256"/>
          </a:xfrm>
        </p:spPr>
        <p:txBody>
          <a:bodyPr>
            <a:normAutofit/>
          </a:bodyPr>
          <a:lstStyle/>
          <a:p>
            <a:r>
              <a:rPr lang="tr-TR" sz="2200" dirty="0"/>
              <a:t>n: Analize alınacak numune sayısını, </a:t>
            </a:r>
          </a:p>
          <a:p>
            <a:r>
              <a:rPr lang="tr-TR" sz="2200" dirty="0"/>
              <a:t>c:  “M” değeri taşıyabilecek en fazla numune sayısını, </a:t>
            </a:r>
          </a:p>
          <a:p>
            <a:r>
              <a:rPr lang="tr-TR" sz="2200" dirty="0"/>
              <a:t>m: (n - c) sayıdaki numunede bulunabilecek en fazla değeri, </a:t>
            </a:r>
          </a:p>
          <a:p>
            <a:r>
              <a:rPr lang="tr-TR" sz="2200" dirty="0"/>
              <a:t>M: “c”&gt;sayıdaki numunede bulunabilecek en fazla değeri </a:t>
            </a:r>
            <a:r>
              <a:rPr lang="sv-SE" sz="2200" dirty="0"/>
              <a:t>ifade eder. </a:t>
            </a:r>
            <a:endParaRPr lang="tr-TR" sz="22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697" y="1268760"/>
            <a:ext cx="8876807"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697" y="3356992"/>
            <a:ext cx="8876807" cy="69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827584" y="1268760"/>
            <a:ext cx="187220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val 7"/>
          <p:cNvSpPr/>
          <p:nvPr/>
        </p:nvSpPr>
        <p:spPr>
          <a:xfrm>
            <a:off x="3347864" y="1261170"/>
            <a:ext cx="2160240" cy="5836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Oval 8"/>
          <p:cNvSpPr/>
          <p:nvPr/>
        </p:nvSpPr>
        <p:spPr>
          <a:xfrm>
            <a:off x="5652120" y="1268760"/>
            <a:ext cx="93610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Oval 9"/>
          <p:cNvSpPr/>
          <p:nvPr/>
        </p:nvSpPr>
        <p:spPr>
          <a:xfrm>
            <a:off x="6660232" y="1261170"/>
            <a:ext cx="93610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Oval 10"/>
          <p:cNvSpPr/>
          <p:nvPr/>
        </p:nvSpPr>
        <p:spPr>
          <a:xfrm>
            <a:off x="7748736" y="1290564"/>
            <a:ext cx="1287760"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val 11"/>
          <p:cNvSpPr/>
          <p:nvPr/>
        </p:nvSpPr>
        <p:spPr>
          <a:xfrm>
            <a:off x="5652120" y="1845618"/>
            <a:ext cx="504056" cy="35924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Oval 12"/>
          <p:cNvSpPr/>
          <p:nvPr/>
        </p:nvSpPr>
        <p:spPr>
          <a:xfrm>
            <a:off x="6161298" y="1844824"/>
            <a:ext cx="504056" cy="35924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Oval 13"/>
          <p:cNvSpPr/>
          <p:nvPr/>
        </p:nvSpPr>
        <p:spPr>
          <a:xfrm>
            <a:off x="6677905" y="1845618"/>
            <a:ext cx="504056" cy="35924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Oval 14"/>
          <p:cNvSpPr/>
          <p:nvPr/>
        </p:nvSpPr>
        <p:spPr>
          <a:xfrm>
            <a:off x="7181961" y="1845618"/>
            <a:ext cx="504056" cy="35924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642535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53752"/>
            <a:ext cx="8229600" cy="998984"/>
          </a:xfrm>
        </p:spPr>
        <p:txBody>
          <a:bodyPr>
            <a:noAutofit/>
          </a:bodyPr>
          <a:lstStyle/>
          <a:p>
            <a:br>
              <a:rPr lang="tr-TR" sz="2400" b="1" dirty="0"/>
            </a:br>
            <a:r>
              <a:rPr lang="tr-TR" sz="2400" b="1" dirty="0"/>
              <a:t>Türk Gıda Kodeksi Mikrobiyolojik Kriterler Yönetmeliğinde belirtilen limitler</a:t>
            </a:r>
            <a:br>
              <a:rPr lang="tr-TR" sz="2400" b="1" dirty="0"/>
            </a:br>
            <a:endParaRPr lang="tr-TR" sz="2400" b="1"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697" y="980728"/>
            <a:ext cx="8876807"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697" y="3068960"/>
            <a:ext cx="8876807" cy="69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Oval 14"/>
          <p:cNvSpPr/>
          <p:nvPr/>
        </p:nvSpPr>
        <p:spPr>
          <a:xfrm>
            <a:off x="6677904" y="2132856"/>
            <a:ext cx="918431" cy="359246"/>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İçerik Yer Tutucusu 4"/>
          <p:cNvSpPr>
            <a:spLocks noGrp="1"/>
          </p:cNvSpPr>
          <p:nvPr>
            <p:ph idx="1"/>
          </p:nvPr>
        </p:nvSpPr>
        <p:spPr>
          <a:xfrm>
            <a:off x="457200" y="4005064"/>
            <a:ext cx="8229600" cy="792087"/>
          </a:xfrm>
        </p:spPr>
        <p:txBody>
          <a:bodyPr>
            <a:normAutofit fontScale="47500" lnSpcReduction="20000"/>
          </a:bodyPr>
          <a:lstStyle/>
          <a:p>
            <a:r>
              <a:rPr lang="tr-TR" dirty="0"/>
              <a:t>5 (n) örneğin 2 (c) adedinde toplam aerobik koloni sayısı </a:t>
            </a:r>
            <a:r>
              <a:rPr lang="tr-TR" u="sng" dirty="0"/>
              <a:t>en çok </a:t>
            </a:r>
            <a:r>
              <a:rPr lang="tr-TR" dirty="0"/>
              <a:t>5,0x10</a:t>
            </a:r>
            <a:r>
              <a:rPr lang="tr-TR" baseline="30000" dirty="0"/>
              <a:t>6 </a:t>
            </a:r>
            <a:r>
              <a:rPr lang="tr-TR" dirty="0" err="1"/>
              <a:t>kob</a:t>
            </a:r>
            <a:r>
              <a:rPr lang="tr-TR" dirty="0"/>
              <a:t>/g (M) olabilir.  Aynı zamanda en çok 3 (n-c) üründe bu sayı 5,0x10</a:t>
            </a:r>
            <a:r>
              <a:rPr lang="tr-TR" baseline="30000" dirty="0"/>
              <a:t>5 </a:t>
            </a:r>
            <a:r>
              <a:rPr lang="tr-TR" dirty="0"/>
              <a:t>olabilir. </a:t>
            </a:r>
          </a:p>
          <a:p>
            <a:r>
              <a:rPr lang="tr-TR" dirty="0"/>
              <a:t>Buna göre toplam aerobik koloni sayısı için:</a:t>
            </a:r>
            <a:endParaRPr lang="tr-TR" dirty="0">
              <a:solidFill>
                <a:srgbClr val="FF0000"/>
              </a:solidFill>
            </a:endParaRPr>
          </a:p>
        </p:txBody>
      </p:sp>
      <p:sp>
        <p:nvSpPr>
          <p:cNvPr id="16" name="Oval 15"/>
          <p:cNvSpPr/>
          <p:nvPr/>
        </p:nvSpPr>
        <p:spPr>
          <a:xfrm>
            <a:off x="6710249" y="2564904"/>
            <a:ext cx="918431" cy="359246"/>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Oval 16"/>
          <p:cNvSpPr/>
          <p:nvPr/>
        </p:nvSpPr>
        <p:spPr>
          <a:xfrm>
            <a:off x="6516216" y="2996952"/>
            <a:ext cx="1224136" cy="359246"/>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Oval 17"/>
          <p:cNvSpPr/>
          <p:nvPr/>
        </p:nvSpPr>
        <p:spPr>
          <a:xfrm>
            <a:off x="6669068" y="3356992"/>
            <a:ext cx="959612" cy="570062"/>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09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4725144"/>
            <a:ext cx="6336704"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İçerik Yer Tutucusu 4"/>
          <p:cNvSpPr txBox="1">
            <a:spLocks/>
          </p:cNvSpPr>
          <p:nvPr/>
        </p:nvSpPr>
        <p:spPr>
          <a:xfrm>
            <a:off x="467544" y="5589240"/>
            <a:ext cx="8229600" cy="108011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sz="1500" i="1" dirty="0" err="1"/>
              <a:t>Salmonella</a:t>
            </a:r>
            <a:r>
              <a:rPr lang="tr-TR" sz="1500" i="1" dirty="0"/>
              <a:t> </a:t>
            </a:r>
            <a:r>
              <a:rPr lang="tr-TR" sz="1500" dirty="0"/>
              <a:t>ve </a:t>
            </a:r>
            <a:r>
              <a:rPr lang="tr-TR" sz="1500" i="1" dirty="0"/>
              <a:t>E. </a:t>
            </a:r>
            <a:r>
              <a:rPr lang="tr-TR" sz="1500" i="1" dirty="0" err="1"/>
              <a:t>coli</a:t>
            </a:r>
            <a:r>
              <a:rPr lang="tr-TR" sz="1500" dirty="0"/>
              <a:t> O157 analizi için, analiz edilen 5 örneğin tümünde 25 g'da negatif sonuç alınmalıdır. </a:t>
            </a:r>
          </a:p>
          <a:p>
            <a:r>
              <a:rPr lang="tr-TR" sz="1500" dirty="0" err="1"/>
              <a:t>Enterobacteriaceae</a:t>
            </a:r>
            <a:r>
              <a:rPr lang="tr-TR" sz="1500" dirty="0"/>
              <a:t> analizi için, analiz edilen 5 örneğin tümünde 10</a:t>
            </a:r>
            <a:r>
              <a:rPr lang="tr-TR" sz="1500" baseline="30000" dirty="0"/>
              <a:t>1</a:t>
            </a:r>
            <a:r>
              <a:rPr lang="tr-TR" sz="1500" dirty="0"/>
              <a:t>’den küçük olmalıdır.</a:t>
            </a:r>
          </a:p>
          <a:p>
            <a:r>
              <a:rPr lang="tr-TR" sz="1500" i="1" dirty="0"/>
              <a:t>E. </a:t>
            </a:r>
            <a:r>
              <a:rPr lang="tr-TR" sz="1500" i="1" dirty="0" err="1"/>
              <a:t>coli</a:t>
            </a:r>
            <a:r>
              <a:rPr lang="tr-TR" sz="1500" i="1" dirty="0"/>
              <a:t> </a:t>
            </a:r>
            <a:r>
              <a:rPr lang="tr-TR" sz="1500" dirty="0"/>
              <a:t>analizi için, analiz edilen 5 örneğin tümünde 3’den küçük olmalıdır.</a:t>
            </a:r>
          </a:p>
          <a:p>
            <a:endParaRPr lang="tr-TR" sz="1500" i="1" dirty="0"/>
          </a:p>
        </p:txBody>
      </p:sp>
    </p:spTree>
    <p:extLst>
      <p:ext uri="{BB962C8B-B14F-4D97-AF65-F5344CB8AC3E}">
        <p14:creationId xmlns:p14="http://schemas.microsoft.com/office/powerpoint/2010/main" val="1689585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a:bodyPr>
          <a:lstStyle/>
          <a:p>
            <a:r>
              <a:rPr lang="tr-TR" dirty="0"/>
              <a:t>Analiz edilen 5 numune aynı parti ve aynı seri numarası taşıdığına göre sonuçlar makul sınırlar içinde birbirine yakın çıkmalıdır. </a:t>
            </a:r>
          </a:p>
          <a:p>
            <a:r>
              <a:rPr lang="tr-TR" dirty="0"/>
              <a:t>Mikrobiyolojik analizlerde, Türk Gıda Kodeksi örneğinde olduğu gibi aynı partiye ait 5 örneğin 2 adedinde 5,0x10</a:t>
            </a:r>
            <a:r>
              <a:rPr lang="tr-TR" baseline="30000" dirty="0"/>
              <a:t>6 </a:t>
            </a:r>
            <a:r>
              <a:rPr lang="tr-TR" dirty="0"/>
              <a:t>ve 3 adedinde 5,0x10</a:t>
            </a:r>
            <a:r>
              <a:rPr lang="tr-TR" baseline="30000" dirty="0"/>
              <a:t>5 </a:t>
            </a:r>
            <a:r>
              <a:rPr lang="tr-TR" dirty="0" err="1"/>
              <a:t>kob</a:t>
            </a:r>
            <a:r>
              <a:rPr lang="tr-TR" dirty="0"/>
              <a:t>/g gibi 1 </a:t>
            </a:r>
            <a:r>
              <a:rPr lang="tr-TR" dirty="0" err="1"/>
              <a:t>log</a:t>
            </a:r>
            <a:r>
              <a:rPr lang="tr-TR" dirty="0"/>
              <a:t> birimi farklılıklar olabileceği de açıktır. </a:t>
            </a:r>
          </a:p>
          <a:p>
            <a:r>
              <a:rPr lang="tr-TR" dirty="0">
                <a:solidFill>
                  <a:srgbClr val="FF0000"/>
                </a:solidFill>
              </a:rPr>
              <a:t>Bu farklılıklar çeşitli nedenlerden kaynaklanabilir, nedenleri şunlardır:</a:t>
            </a:r>
          </a:p>
        </p:txBody>
      </p:sp>
      <p:sp>
        <p:nvSpPr>
          <p:cNvPr id="4" name="Başlık 1"/>
          <p:cNvSpPr>
            <a:spLocks noGrp="1"/>
          </p:cNvSpPr>
          <p:nvPr>
            <p:ph type="title"/>
          </p:nvPr>
        </p:nvSpPr>
        <p:spPr>
          <a:xfrm>
            <a:off x="395536" y="332656"/>
            <a:ext cx="8229600" cy="998984"/>
          </a:xfrm>
        </p:spPr>
        <p:txBody>
          <a:bodyPr>
            <a:noAutofit/>
          </a:bodyPr>
          <a:lstStyle/>
          <a:p>
            <a:br>
              <a:rPr lang="tr-TR" sz="3600" b="1" dirty="0"/>
            </a:br>
            <a:r>
              <a:rPr lang="tr-TR" sz="3600" b="1" dirty="0"/>
              <a:t>Analizlerde Numune Alma</a:t>
            </a:r>
            <a:br>
              <a:rPr lang="tr-TR" sz="3600" b="1" dirty="0"/>
            </a:br>
            <a:endParaRPr lang="tr-TR" sz="3600" b="1" dirty="0"/>
          </a:p>
        </p:txBody>
      </p:sp>
    </p:spTree>
    <p:extLst>
      <p:ext uri="{BB962C8B-B14F-4D97-AF65-F5344CB8AC3E}">
        <p14:creationId xmlns:p14="http://schemas.microsoft.com/office/powerpoint/2010/main" val="619719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484784"/>
            <a:ext cx="5626968" cy="4929411"/>
          </a:xfrm>
        </p:spPr>
        <p:txBody>
          <a:bodyPr>
            <a:normAutofit fontScale="85000" lnSpcReduction="20000"/>
          </a:bodyPr>
          <a:lstStyle/>
          <a:p>
            <a:pPr marL="514350" indent="-514350">
              <a:buAutoNum type="arabicParenR"/>
            </a:pPr>
            <a:r>
              <a:rPr lang="tr-TR" b="1" dirty="0"/>
              <a:t>Üretim sırasında arka arkaya 2 ambalaj arasında farklılık olabilir. </a:t>
            </a:r>
          </a:p>
          <a:p>
            <a:pPr marL="0" indent="0">
              <a:buNone/>
            </a:pPr>
            <a:r>
              <a:rPr lang="tr-TR" dirty="0"/>
              <a:t>-Bu durum, üretim sırasında ambalaj materyali değiştirme ve küçük arızalar gibi nedenlerden kaynaklanır. </a:t>
            </a:r>
          </a:p>
          <a:p>
            <a:pPr marL="0" indent="0">
              <a:buNone/>
            </a:pPr>
            <a:r>
              <a:rPr lang="tr-TR" dirty="0"/>
              <a:t>-Standart üretimde arka arkaya 2 ambalaj arasındaki mikroorganizma yükü farklılığı önemsenmeyecek kadar azdır. </a:t>
            </a:r>
          </a:p>
          <a:p>
            <a:pPr marL="0" indent="0">
              <a:buNone/>
            </a:pPr>
            <a:r>
              <a:rPr lang="tr-TR" dirty="0"/>
              <a:t>-Karkasın parçalanması, standart beyaz peynir üretimi vb. gibi el ile yapılan üretimlerde söz konusu farklılık genel olarak daha yüksek olur. </a:t>
            </a:r>
          </a:p>
        </p:txBody>
      </p:sp>
      <p:sp>
        <p:nvSpPr>
          <p:cNvPr id="6" name="Başlık 1"/>
          <p:cNvSpPr>
            <a:spLocks noGrp="1"/>
          </p:cNvSpPr>
          <p:nvPr>
            <p:ph type="title"/>
          </p:nvPr>
        </p:nvSpPr>
        <p:spPr>
          <a:xfrm>
            <a:off x="598150" y="160338"/>
            <a:ext cx="8229600" cy="998984"/>
          </a:xfrm>
        </p:spPr>
        <p:txBody>
          <a:bodyPr>
            <a:noAutofit/>
          </a:bodyPr>
          <a:lstStyle/>
          <a:p>
            <a:br>
              <a:rPr lang="tr-TR" sz="3600" b="1" dirty="0"/>
            </a:br>
            <a:r>
              <a:rPr lang="tr-TR" sz="3600" b="1" dirty="0"/>
              <a:t>Analizlerde Numune Alma</a:t>
            </a:r>
            <a:br>
              <a:rPr lang="tr-TR" sz="3600" b="1" dirty="0"/>
            </a:br>
            <a:endParaRPr lang="tr-TR" sz="3600" b="1" dirty="0"/>
          </a:p>
        </p:txBody>
      </p:sp>
      <p:pic>
        <p:nvPicPr>
          <p:cNvPr id="2050" name="Picture 2" descr="https://nirvanacph.com/welcome/wp-content/uploads/2017/07/Material-Monday-Earthcycle-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2121" y="1628799"/>
            <a:ext cx="2615066" cy="1792143"/>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descr="data:image/jpeg;base64,/9j/4AAQSkZJRgABAQAAAQABAAD/2wCEAAkGBxMSEhUTExMVFhUXGBgYGBgYFxoYGhgYHRcXFxgdGBcYHSggGRomHxcYITEhJSkrLi4uFx8zODMtNygtLisBCgoKDg0OGhAQGi0lICUvLy03Ly8tLS0tLS0tLS0tLS8tLS0tLS0tLS0tLS0tLS0tLS0tLS0tLS0tLS0tLS0tLf/AABEIAOEA4AMBIgACEQEDEQH/xAAbAAACAwEBAQAAAAAAAAAAAAAEBQIDBgABB//EAEEQAAIBAgQDBgQEBAUDAwUAAAECEQADBBIhMQVBURMiYXGBkQYyobEjQsHwFFJi0QdyguHxM5KiFbLSJFNjg8L/xAAaAQADAQEBAQAAAAAAAAAAAAAAAQIDBAUG/8QALBEAAgIBAwMDAwMFAAAAAAAAAAECEQMSITEEIkEyUWETcfCBocEFFDNCkf/aAAwDAQACEQMRAD8AQf4RYK3dx6LeVHUq/dcT+QkQDpyr6d/id8OYVOHXnt2LSOMoVggBGa4uaPQnyr4Dwbij4d1uWmIdTII3BrS/E3+IGKxtsWrrjINYVQsnqY3rhnjTbuNvw/Y7E3s7/QxmItQaHK1deeTrVU11Iy2s4JVipG/tUc4A8eteEE/29qOSrSPXuzoNqnasc2MDTz/3qwoUMaT7/s1Q6ltaKE5K7e5ecQFJCgAESCdxvHlQyEmQZPOekfSr7GEZwcqs+WCcqkxJIGwPT70x4TwC/evBOzZQVz5mUhVgSD4iTEc59aWyF3SEQanHDeEX7wBw9pnAldCBowj5iR3tdh9q0V//AA6btLQS+GVz3zAlREyp2aY25Tzr6HgLNvDWitlRkt/hqBvmAlix666nzqZZFWxcMLb7jI2f8PRbdLl28eztoGdB82ZQDGYbg6+OnjpprTWbOGt4jsQLjIBbVEHaZTGW37gAmqMa7LhSLl0nQsxjViQpE+EtAU8gKG49iCluzu1wjKIgHMbh9hoPOsHK+Tux4Uh/xi+vZ2LcCGyFpmDJAywOWnPkD1ov4gxZXsViS9xFA694AnwjU0q40Q/8OIgFkaQf5WJI9dvWrOP3Mt9LrHu2YYjyzQB1JaB60IlpukhU19rfE30kOSTv8qg/rPtTbiAniNg//hP1IJ9hP0rOYS07G9jGnVHCL4M0qTI3bNTzi18C2LrSLvYhMoE5dTmgnqYUHqR0NFmuWCvSgP4jxz4hLtq0QJZV1MSC8R1ksTrtAFE8A4dbsW0RDmYXD2hOhzHIPaNhrtWS4fhnLFsxzEa76Gc0Ct3wm0GR7w1zEaDqFkz0OYn2FUlW5WT0qKMjil/EuzHznbxg1G0n3P3o3iFnK7+Jn9KoUfr963uzy8kam0wpV0q1ago0q1RQSdaFTYb+n3Fe2lqbL9v7UmCOtVOo2hVoFAz4eLs/lFcXPWoTpXDWrJR6x61Ev0qLb+Veb0UJyOVum9XKT/xVAFan4R+He1Xtro/CzZEGs3HPdMR+XeT4eFEmoq2EIubpC74fsXHvDs7bXWAJKiNo310ozh3w5fxZbIotAPlbPmWD0iNW11HhW/4bw63g8lnDD8S6TcdmkxbH5Z84AB6sdYr2/wASL4lbasVVGBaPmLlQwB/php8xXO8zfB1w6VeWF8B4dbwqNaRRktgG4xPed4liwGo5ehqrivEH/hixXszcbL1y2zA15DRp8NelC4NibWLYEh2vMT1yhsgPnCAjwIqHErwxSWrKHuwTccSBAIBjrmMgeGtR5NoRCrmJyvgktxlZsmn8i2rhAHhsZpd8Dhxgbxku/wDENMnTZROuy6yfWoYi+Ldy05H/AEVZgJAkkNbCyfBvpXi3jawt3LbhrxgDXnIJI5f7+NVwqG43K0H4ziPa3LaD/pCM7nSSAFURy73eO3Ku4GovXEZmDEKAd8w3ZfTfXxFK8BwK8bLKBDMQIOmn5p9h+4olMNcwKkwCzd1TyBicx8BPvUUjoUv9Y/Y2mLwhP8KhXuI2ZiCdGUEpMDY6/Ss/x3ELevrbbSADoPzHYE+R3/qFGfC/Fb16y1p1zbfiTyJ1B6n+9V8fuph+5bCHEXIPe1AAMyep0gAbxQuTJNxdPn83EuOFztLYVdzlRdcpK/mIG6r9zWvtcMNyC4+aNNoCgQAB4kmOtAcBtEnNdYO690THOCdhA5aDoOdafD2hmLAkggLB2ETqPEz9KluwlN8C/wD9ISO6oA/SKG+H8OUbEISNYMDYaH7/AKVZx3EXMs2yFUEamJbk0Ty1Fd8OXAczz84E/wCbY6etbX27mcE+bF3xRYAyEDqD56EUiQfv1rV/Ftv8G2Y/NB9jWWiqxvY5+o9bYUu1WCoINKmKswLrdSb9/SvLO1TegaPLdWxVdoVaKQHwaa4t41CfSuHvWplZ09alIrnEV5kNAHhNfQuBYm5l4eSYspbuMwnSQzoJ9/8AyrB2MKzEADUz6QJJPhE1ueDJlsEkaKqrryAYE+5106xWOZ0jr6SDbbNJfxi276XACS2GhOeoa4T5SD9BSdsMRjHvdoqqWic0SxVVyid9qZ22S7aNzKQttWAQ/wAy6rB9NeWnhSeyVv3WdWVRaAMMuYKJ10Ohcma41Pk9HRFD9L6IblvIcrAlsxkweccgTO+unhSbgWOK3U7Xuox7gjQakZfUN7qKdcGxAcZt5PPeANz++VJuOcQs2WlRLAkqo2z66ieWvl0rSPzyZN+BqApviULs2ZlXZVg93MY0HeJ5mTtTFr65zagZjAYkbE8lX97UNwzEFbBuSGulCdNg20AbwCRr4UqxGINhDfcAsO/MnVjAQD6e1JW2Cjav2NVcxiW/wlK5zIAnbxP75VkcRjcyANBC9yZzMxkHRtvM+dZrB4W7ekgaiGLOwTf8xLkaSDrWvt8I7XD271rKwyQQIAzFjm1kAGZFVp07GsFCLuyu78Wfw1pbGHtg3csuTJCzroBufPQeNUfDeEvYi5evvJuZQAzD8x8PICo4fjdqyrFkQutz8Nl+aMuViDsenPfYxWh+AbYi+4us4ZkJt3ILK2pljznkdtBTa2B1G2hnwLCFNDp4kyAdYO2p50+tXFACDWP2SfHWazvHr7Jb7syWAUjYTJJHjyFD4LPkcT3iPHfT3Om9UoWrZzybbuzuLYvtZKl2IMBcsQDAgCdT40TwpxYuC3JLNq08jGgHlNXYDAdmmYmXYZhtCjl66il/D8O5vqxEiTJj2+9W1sGqu0d/ElvPYcz8pVvrB/8AcfascK1/HWCWbk/mCj1kx9ayCnSlj4OfqF3JhiDSp1FNqka1Ocvs1NhrVdmrJliOm/tP60mNHW96tFVW5k/T2q8UgPgti2uuaf341fiGSAE+3gOfPWruG4RXDFt9h/xRWIwaLbUjnv7VsYi5FBMkelWhp5RXARRHCbZJJAmN4ExPPw2j1qW6Vlwi5yURlw7Bi1b7S5oXMKo1JUEFuenIVprFi3dRF7q25zOQZJMTAjYgA0o4pZRuxVmKqqvmbQx8hGnSZ1FE4BEOdLJBChWzEkqZBDRJmO6CNa45pzVnrYksfaiy/wAbS5bPZC4dCIAGVV5jXQSJ725oLh+ELJmVWSSr5W/Ouo011AJGh1EilVzEE5bHZZc0A5ZXNOzaaHQz5U/wHC7q3gjOrKFZe6w5SAYmZ66D1irUVFUiNTe7Ywwt8BPwtSFE9WAJdggPI6+caVmcfbHa2mulkDZmJgacxoeu0eVF8Mv/AIoBJOrLoNYIZPQ6034VwlbpZcSpc5BkY5lYFdI112idKGlF2NO48FWDxaWlZrc6qQx1EHPHdnbmfQUXxrhRu4VwGhgqsFbTxIPoKjgLaWrbTaMIwIUHN3c4YySoka8xyrx8ezXbLJp+KM+5lCwLGOYAJ5dY2o+UDbVoQYn4jd/wnt2zbBkKRMDxYbxrB3rS8LbPgTZt6FSdD4kuBPrANH8e+HDcc3HNvs7l1cpRBmVW0EmNR4/8VAW7GHbJkzAd1YaPlJRg0GSwAB19KVprY1klxf5+wnbhNhrdhbpuJcIiVWVEuxDMefzAadKf/C7HDnLcXv6W1YgDMskxmJ78biJ0p9g8MpwxskTlnLyOTNK69QOfPQ0g7PsgS7q4GY52ntFZYDLqYmNyNSMu4pJ6nQ5NaKfP5+w1bGJfZsNcVlKd9XH5l2kdDqQfGgsJw5rbATIJPSSNt/eqvh++L1w3SNkyTyJYzA66HauGLt22F3NLsDkDfl/KSBzjYfrFbLZUcqTbGmK40naNacHMJGmg6geW2tRt8dsW7kIWMgT06aafvSs/xgZrq3Nwygk+OxkctQBV3w3wztsQCR3VgtyjmPsKPBp9OPqNP8U3gqBOb6R4CSPqfp4Vj0O1MuO4rtHNydFfKB4LpPrv70uVYMdNB5DaogyesxaIRsOTavSagjaVxatTzwmwavO/v9qEsGiQf1+1DGiS1cKoU1YppAfH+BDR/T9aKxo/CT98qhwFNG9P1oziMG0IEDNp5a1rZjQkKb+VMODFVYhC3yd4kjUErI8N6Fbn5VdwfFdmTpMj7akeomok7RrjpSTNbwPAq7XBeE5rexkaE8o8ht40s4Na7NWdWOViVhgSsFiu40iQNZ58q94ZxAi5poSTlA00+06nTzo5LxcOoIBZpAj+mG05bfesaadHpXHTqDP4cs4kEKwXs2kQsCCsfzDWCCNIqHE+JBCroOagpMTE7cjv6RQr8RKoAxJB0ncafUNJGoofiN8FAADrdy6dYDSOckHl0NJLcprVFr/hUrhrzLo2YOQI/MRm18O6R+4pjwHGG5cdGbNCggkwwEESo5xIBGm48aCw9mMXaAGot5m6FpMz4aCrOK4IYcdvaEOxEKfyHUuP6juNa1klI5oZJQYxx982nYz3XTr6QfDXfwr3A4PQFMoNvutJ1AyjI3hoYJ8J5QQr2KFzINlKq0mIkjOAPRhMSKv+EyVuOpOZyHGoPPqeYlahcUayvHNNGobHM1gKQQQIg/zDkRz2HtSni4Nwp+V9yY3fTU9TAG/LXlS7H5jZ7WWlCoEaMs6HORrI7g9vGvGusyW37QFiGI0Ay3V1B11nTas1HSzqqM4Wvn9B4nFlsqpdSNwCN1cEnLH8sQR4VHH4sXEuEkkXFlQAILQVaOcmAI5ZaXYk9oqGJW+m2+U5S1s+OVyU8mNDYBwMM8DW3cDKTEhtAZnbU/8AjTcaYY2pw+ePz2NJwIW8iWgSVGpJ0IaecaToR6VnuIoWvOFiVYhZMDswYUA+WWjcJiwv8RYIOVXDhp2W6DI8gQD/AKz01MwfDR2huMJIgFdIaYlgDzOmnj41qmce6bT8hC/DbPbVy4zAbcmGreh1NOvh/hfYWbrt87STHIAEKPHr6+FF37qqi5TA0J02G58tOdZrA8av3LhtMZVu0O35YJHppWUpNnRihJx5K8Rb/wDpwR/M0/Q0FeX5T1Uf2P2py1ibTqOsj21pVfH4at4kfQH+9VDkvre7G38kQ2lcW0qkNXuatTxwuwaJRvsftQdg0Rbb9ftQwRcGqxDQ6mrkpAfNuFqoUZZ1XvT/ADZm+XwjL9a9xo/CUeI/WiTje1lhktgGFsopCgRJYa7k785M1TxNe4fBv71cXaM2hZbBIbW2s/mYkmANgo0k+NDWlhlLZyJkhIB66Tzr3tRPvXJclh6/akMYdj2r51YqCA0nQ7dOuk0dh7oF5j+U9m3/AHZSfua7BYQlLagHUNr4Emu/hslxhvOSPIlYHjvHpUs7sPDCTh3tdoLkEBZQ85k6D0zaeNCYjFAqFjWQQT+Uwo066CKd/E0mREws/Qj31pNhgrW30OZGQeQIO3jK/WpZvgVJDa7hsrW7kEsbQUCeZAJM1bxNCFtoxEFlJO+UkADblvTjB4NSykg91YAP6xVN8TNxZMsABG+UgGB6n2ppnI+WZ7HgdqgAAZVKnLtAQRp01YeRp3w23+OCNASdPCC0ehY0p4hYK3zpybf1UE6bED61o+F2/wAZ2gx3R6kGfpHvWe9nZmrRE8xNnO9xDoCpJ05ZTHrtWa4fdP4RjQXFWSYJzbjqevr4VveMWQLFxl0JWJ59PsawIgJamZ7VDInYT05CfCnLkrpW5Y39x/w22f4O00S1oukde8wIHTYUpd5F8LpJOkAiM07EjY/etRwqyXwjE6F7t54//a8AVmsfaKdohGknWNzrpprr0nlTl4F0r3kMOFYbtMU4MkXMLan/ADZSJEbfJT5sScoVoBgCdACflmevSlPwdanFk7L/AAlrkRDEwo9gfrRmIwRZ+zUZmV82kchy8p96SMslOdexbxm+FtBBMuZ1/lB0H0Bo3guCy4c3WHehwp/oYD9Qfein4ArAdox7qqoA2HX3pobcIy8uXgIH+9KTu2aLIkoxj77iDANEgjSGHptSLFwAyg88w94rTthgtpWJ1MwPD9/estcU53BHLTy2P78KmLOucVkhIEU1NTVS1NTXQjwGFWTRNr9D9jQlk0VZ39D9jQxomtXJVC1clAHy/hB7zeX60w4se4f8w+1KuHDV9/T1pn8VX0e6xsqFt5LOimQG7IFwZ1JDSJPSrRDMyfmaPGvcC3fHr9jVQeC3qKngRLqPP7GgD6Xwi0BZUn+UERy0H11pNeQte0ETcQddA6j02B9KfcIug4e2Qd1APoNdqW4AZsQANO9J5jTXc6+OutYPk9HEu2TD+PtFlvHKNN9waT4HCHIp2Fy6Nf6VAAkDxzD0pr8QiEgxII9f3NEhADh1iDC7zMZZPmNaTZpjWmN/djK0ZBI061ZgVDEf0yfDX9/SutINRsAJmdN+dX4QhVzDmC3nr0G+9UcdNszPEZOIYyBAAE9QNJ12kfWtNYtxp6yOdIcHhg9+Pw2GYFspMiDmhv8AtGnjWn4fbOYjkP1moW519TSpeyJcTvqLL5tBkb7aV8+cHuAHuyD1IgsT05eBrXfEl4hHCmNhOsdTy00Uj1rHY4HKYAY9m2WQNTGWBJn5iRVS3Zp0q0YmzZ/Cl4/wdoMI0MTvud6zPEQCGIOaSTB03I10mtLhgLFi2OSWgNeuUR/5GstxVx2c6JPSNdSNY16GpfI+kjUZP3o0nwOwF3EMdYWwmh0GVNvdj7VtMBYAnQAnUnnJPSsn8N4XJaYEZS7kkeEnL/4wfWtWj5Qs9NteWlNOzky+tlYxTG6RHcBgHqfzeUH7GmDjMpjpQwJfQDTX+9FJbASBzFKrE6XBl8ZcPynlIH79az/EpDhqf8VGV46R7kTSLiBzCoPaxbxF90Qx/e+teIasxC6K3ofOqENdMXaPns8NGRxDLRoqz+h+xoK0aLsnX0P2NNmaJrVymh0NXA0gPmPBtWaOn60Zj1/DPmPtQXCFhm16UZjj3PCa0M2Ze+e8fOruF/8AWT/N5/TnVF8d4+dE8JP41v8AzA7x478qHwOPJ9FwbhDbtAH80ZdDI3HmZqrgd3NiBMEwxPXTu94xqfegMBcLOhcEkM5IB3lCIB661b8PPL5SGnK0SIy94e5/2rBrc9GD7Gg34neeu/OInQaEazRJuE37YiMuUwT/AEDXyiPrSvi7hygAOsyWOhliAF8f/lRWEuq2MIUmASADIKwQD5ip8m6/xr7DFBcKX0ubMO5ruskEexFPceMqCBMAbHLHj46jas/isZ+IoG4UzOxDSB7EA034tcHQwACX5Jvqev8AanNUjnxd04gXAQxZ3Y8lhoyhgZMxyMaenOn2HkM59PoCPv8AWkOGBi5EA7j+WQCTEciZ8qP+H74ui6WVgxJDTt8iDQjpoJFTDwV1G7bK+O3u4kyoJAJjYZtSOuw+tZy6ma4iZh3oB2/+9r3SOfOT1o7jV7OzAgvCqCMxkNAkos7a6eumtDIIxGGJggtlzHnJEHfc5gfWl5OtKsSXx/BqMZZDIocGNZgD5ROnnAmsjfwRfKiqTNxVB5QzwJIPLX38K2PFboGoDSD/AKRp05mknBlJvopghjMcmK99SCORAP70A+R4W1gs1HCIuBmgiGZQp37vd+y05e6IAA0/Q0g+EbRFmDMlnOvizH9TRvErxtAsf5YVY1Lctj7048HDOPfQbZxqSUG49tuvWilvSpboDWO4RirrElRAB5kSxiSTG5rS3GyoRGpBq1SJljepIR8QbM0+Cn6Ck2INNb7CIP75UtvXJECsT28aqKIYe1mtXB+9pH1WlNunWDuwG0/KT5wG/uKWYu0FcxsYI8jWuJ+Dyf6hj79RK3RWHOvofsaDtGisOdfQ/Y1szzkWqatFUIauU0hnzDhRlm9P1ozHnujzoDghkt5T9aYYw931qzMy9yJOXaav4cJuoNNWA12161DE/MfOvcKYdT0M0AuTZ8OWbbMT8jr5xm1161Tw38PFFYcbgZt9xr7a+lC3rhtswEwdGHhNXi4Res3YIZgpYlt5JUQD4Rp41l5PSV6aGF9gbuHGeZyEzpHenugcwJ5c6Ksuf/UCrMjGWgqP6ZiesDnPOlePcnKQywjkCdHPenfpBim95SmIsYn8NUJUHKdTIIJPjrB8qjyav0jO5g1fNc0MKvqRvPTb60Nx3FAIBmGYzI3Q91Zkz4wKlg+ILmuWyV1mOQbce/h9KVtcz4RQuUhXK5T421Mz0EEetErF09akPuG3gqOxZQ2adNoZRoB68quw3EIuXAjStwMROgURbG56kt7VmsHjFWy3dAJGw1Bygltvl3B9PSmfAXDAgjMZVtQZKlkXTXSDPvQtkLIk5X7lfFWY3rvaJmM5Q6HkNB4RGmu0iqDcl8OchbvWzOmpYhdPVRp1BoDEXUW6TauN8x0cbA/lI9Y9KYYi3DWHJY99ZZTIiQymeuonrrUnW/TRp+MXbj2cyrKkAuB8ykg94dY/TzpN8Psva94hAMzAzEEqwkehOm/6HYpUYA9o6spQaBjqVkTHLWZ13ik/DwEa8X/EC27k5dm1ABAGq+XhNS9x4dsTibfA27guKAYQaknlqdB1JkeWU0Txi32hUCQV1BG3PQ9edeZoTSZjrqOk+XOh8GHvSD86sY323H78Kuktzh1OW/sG2MOqgETIHWPpVXEXyxryP1/4pky7SBMfvSkfxAe6NOlNrYnFK5oTYrErm320PhQV2/m2qF+2A+YiSeVW4DB3GIIGh6cqy+x7eNpRthnDbLNqR/SfURS11zWy0iUaI8JifsP9IrRXLRVZERK6evP3pVirAX+IEaAyOkNkuD1lmHpVrZo83PJZIyFlo0Thzr7/AGoO2aKsHWug8cvU1cpodTV1s0ij5Hw/G9nrE8t4qzHcRN3KIiDO9AgV7G1WZnt9tT51LDauoG8xVV06mp4V8rgxMGYoBcj7GOxuOx1GoOv78KaFR2NlnnuMpHkWEz4H+1C8Sjs1e2R3oDLIMMRM79aDwqPcuLbAZoGsdPPzI96yas9GLpMOtEsb6gCWzFQRMEMTE8iRIptYcPhFYKMwdesEFwCIP70pFg3ZbrM2hAJYRt1Hiaa4DHfLYVDqwbXWNQdRH7JqJXZrB7Ji7iN7MxOxBO20z/tPrTPg7retOrJncqGAGhle6Y8SD9KD4jhCpukg/NppB7wnQHf/AHon4QthrpQ905HAboTAmnP0jxJamyOBtFLd7N3SGVQp3Bgnf0+lF32NprTpIJtjWeedoHkQPeKX4UOgvIeoB6EqT/z60VgLvalUf5UR5I3gEMungSR/qpiaqW4X8S2LrXDcNpcrfKyiJEBpPjrE+FUYJQ1soe6VO0nXWZHLT9mr2VLtq3cNy4BlCZdSc4n6aUtwuMCOArMJOUxGxMHQ6H2qPB07UaXh2KL2LrHKe8hMmQQREGNtAB6UDw+7l/iXFsBWtmF3XLoDt0BnroKn8L3mZLtq0AXZDAMd6Cw8icpFX8Cwt1WvplAYrBBIMc9+sT9KlqrHB9u5qrd8plUa90qT/WADBjY71Zw64y3oIJDAQfI/qD9KE/hJfLqHbK/gdNdun9q062wqbRp96vwcDaT45LsfOUsCJAmOoA1B9KTYlVurMaD9/pRWOzm00AKMjAmZOx1/2rPcNx+UlW5j/gj6UpSV0bYMDlHUuUUO6m8FCyBInlI39P7Uyxt82kKhCAwAzAjnMqB4UPbsAXO0Cg6/fpT+9aF21quvzAEbRt9/rRFxOjPcUrEV+4Vw4jXxO5G5qvF2gbFy5rLKJ/0gj31q3FYXMTb+UBZJ9v361QRcezeBUKi2+4Obc2Y9JjQUTOS7i6MyhomwdRQiUThdx510M80IQ1dbNUJVls1JR8hAritTUV6wqzMpK1EKavkVIOKABxcPtTTg/FnstIcgSMw6xtJoBmHQVBhSasqM3F2aLG8ROIudodFHJRv4+dRwHF+zuBpbWCRMag6Aka+lZ5HZdqk15jPQ6kVOg6f7nbY2vH+NWLpzAm24AzZlksD0jeOtR+FYLNc/IFOrQC2nL2+tY7DWZZZ2nb+1aQX2dgMxYuRMjL6KOkVnkjtRv00nNth+MxAljOhY6egHrtUuEK2W6QhOYKFMSNG1/f8ATQ/E8J3nbQRJyAbLuIMfs07+G+NWryNbZey7ukSVOkGddIAFC2RvJ6nuD8CVGR7LzGYGZ1EgzBpZd4cyO4VO0A2bUFdZBOu+njR9rH20D6kgnRlOhK6Ty03FK7/EmYzABnWP19N6XnY0jWhWNuE44Ye4kzDgBjzX5gwHOTr7CneJFmy+ZbzkXEgkEH5gVXTnqNSfCs5j2ZLltwJaGcAawGLMo36N9aKx2LFy3adgBIcbdMpA8NzSaHs3RvuB3SWFuZlAw6iDBhum1P76SDXzr4T4g620Y6taOVtdSmWPqQP+01seH/EVm7myN3gYKnQ+x5eNNxtHHKLUgTjOOZLfZ8yfp/z9qyt66ZrV8URHMk5f6uUUtf4cd5ZbqeAM+mvIelYqqPQwZYQjTYLg+JlYU7Ez5H+1a7g2KVo74zRou2kmPpFY7HcPa3lDDKw36HXcHmKM4O/4algSQSoPQCCPaY9aaTTsnPJThsOvjJslpXGneWY5jX315UTgSly0WGoywY8dxQGPwrYi12RYvbJGo0uIfX5gPfTnQ/DcScNhLi3TDJnJJ0nLOo8CBPrTtNbHJpqKM5btrLL0BAPiJFdw4ag+P/8AJrPYPjCtrmAJ3B031o/DY4qP9X3UiuqzgeP2G3Lyj7mvV5UrGOEnWiv4saR+9j+tKx/TZ8yQVJ1ry3U2OlWYFBqMVIivCKAPK8NeipBaAK66TVuWvMtAEQxpgnEh2cZnDSNjpAMjTrvzoArUMlJqy4ZHHg12G47auW0W8BPy5wdZP8yk6eJ21ofHItgr31yzosyYMyQOkVmslerZPlU6TZdQ0PrmJzrmUKAFnKIECdSZ3NT4FaS/c77i2i6tE5m8FA59az7YczAq6yezPfE+R21GtJw2NY9U21q2RveM4IqyOplcgAI6CBEdY8qnYwQfD9kWGadBoSGJkgeMQD5UqwPGM9jskMsCQGOyg/XNrp0qpNwqBTl+Y5oLwZjWDHgN6yab2O2NPuRtP4C0truFszKA2UzmncgHb/esZeS7hrndY6HQjnEx5Vs7GDm1aeYDKHiOozNpPWdK84zgu0t5yhg8457a+NUnsNypkOBfEFu6sXCFc7g/K3/xn7044RiWzNaIKsI6HTkVPMVhD8OXQc2yQe90EdOfSquD/ED2bwZ2JAIlSSYg/lnY6nbrQZvGpOkz6jjQLn4dweKnmDQ4RbFsKDoSS2aD4acuVJr3Gxe/EtZoMwCOfmKpxmNe5aDF1QhoIkMD5R9qSSMmpJUaSzioIZWEHoKOxtyzdsPbxOXI/cnb5hl0PI60h4LbRCGuOCdJWNjE79I1p5xMrdw9wjKwgkKdQdNNtQfKoklewJe/B8K4jhTYuPZfVkYqTsDGxHgRr60MrnkY8jH6044nhxeJZCc67qx1I6K3M76GD50jTeK3MnFIuW842Y/ejrPF7ixMEDw8AP0FLyY61ItSstRByQTtFc61FasbatDgBiKiauIqLLQKimvYqcCuigKIg1xauNRNMKLVroqK69KlPL9aAIma9BPUirAR+9K9GtID227DfaptZRtdj515btmrOyHj7fs0FFCobZBBO4OhgGDzptgsWbtzIqMWuNoBoJPjMqNBr4UCqdYIqeGJtMHtsVYbHpy0qJI3w5XF0uD6RxNOysWLS5xlIXPvBAMhWGo2r1MNf0UXtIzAs0nrE8/TpVvBfiHD/wAKi4m+M58C077wDsZ1NCY/4kwqgi3dCsBoyKSY2EaRPnFYxTfJ6H1HDgTcVsOGOdC0H5s0jff9iszxDGqrbKWHjm9+VHca401xTbtsxU7tcAzzz1BiPSaRDhlwjNHvzrWKOfP1LlwGn4mvFQmyjYLCj/tAiqn445AjSDPUExGooF8NGhma9WyKukcuqfuPOE/Ed7PBOY6aeW0RsR++daJONFUPZ3FyMCLlhu6QTzQ9PDl48sdxHKAAiwQAZ21396geKTbyusuNn2Pk3Wk0aY8lepjm8pOpBjcMd/8AURuPH/iqLmDNwkr84BJXbMAJJHjGsc+Wu53wVxpc4s3MsMe6W2zbAeR2j28foj8KsXE0QIwO8aoZghT/AC67beVZzlR0RqdHx0mvQR61qvjL4SOGXt7Zm3IDLzRieXVZ9p9soDQpKStCaaZStXVWpq07VqeeUsKjkqyupWFFUVxWrsorjbosdFGWosKuIrxhTsVFECuNWSa7WixFYaKutMp8D7VWUrzs6YFxcjerLT0OJr0N4UAGIRG0V11pEVTbu+A/fjVileppUBWt510BI0j33ivbaMdTz5mrFq4PpSovU2qstw1pQZOtMUujypaIohH03pDsLKpMwJoO5wlG1UlTPT+9XKw3MedEI+x+vL6UWNCPG4VpJI357cqCa1rqK1ly32ggxHlP60Bc4OeTT50WUZ+5Y6VoeEfGV+2gtO0qBCnmPP8AmHnQGIwLKTIigrtrqKHTVMuEnB3E0fHfipr9tLAMgQXPUiYAJ35EnqKSBqHtJFEG2REgidvGppLZGzm5u2UrU/39K9rqs4SFSFdXUAiQ5V5zrq6kM8aojc+Ve11AFZ3qJrq6mIny/fjUVrq6mhEDXjV1dTEerV1veurqGAZ+WuG3pXV1SUTw9QPz+ldXUMEEWtqPt8q6uqSke4bdvOmCbV1dUlooxPytSXE7NXV1NDlyLztR+J+Rf9X/ALq6upstc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6" descr="data:image/jpeg;base64,/9j/4AAQSkZJRgABAQAAAQABAAD/2wCEAAkGBxMSEhUTExMVFhUXGBgYGBgYFxoYGhgYHRcXFxgdGBcYHSggGRomHxcYITEhJSkrLi4uFx8zODMtNygtLisBCgoKDg0OGhAQGi0lICUvLy03Ly8tLS0tLS0tLS0tLS8tLS0tLS0tLS0tLS0tLS0tLS0tLS0tLS0tLS0tLS0tLf/AABEIAOEA4AMBIgACEQEDEQH/xAAbAAACAwEBAQAAAAAAAAAAAAAEBQIDBgABB//EAEEQAAIBAgQDBgQEBAUDAwUAAAECEQADBBIhMQVBURMiYXGBkQYyobEjQsHwFFJi0QdyguHxM5KiFbLSJFNjg8L/xAAaAQADAQEBAQAAAAAAAAAAAAAAAQIDBAUG/8QALBEAAgIBAwMDAwMFAAAAAAAAAAECEQMSITEEIkEyUWETcfCBocEFFDNCkf/aAAwDAQACEQMRAD8AQf4RYK3dx6LeVHUq/dcT+QkQDpyr6d/id8OYVOHXnt2LSOMoVggBGa4uaPQnyr4Dwbij4d1uWmIdTII3BrS/E3+IGKxtsWrrjINYVQsnqY3rhnjTbuNvw/Y7E3s7/QxmItQaHK1deeTrVU11Iy2s4JVipG/tUc4A8eteEE/29qOSrSPXuzoNqnasc2MDTz/3qwoUMaT7/s1Q6ltaKE5K7e5ecQFJCgAESCdxvHlQyEmQZPOekfSr7GEZwcqs+WCcqkxJIGwPT70x4TwC/evBOzZQVz5mUhVgSD4iTEc59aWyF3SEQanHDeEX7wBw9pnAldCBowj5iR3tdh9q0V//AA6btLQS+GVz3zAlREyp2aY25Tzr6HgLNvDWitlRkt/hqBvmAlix666nzqZZFWxcMLb7jI2f8PRbdLl28eztoGdB82ZQDGYbg6+OnjpprTWbOGt4jsQLjIBbVEHaZTGW37gAmqMa7LhSLl0nQsxjViQpE+EtAU8gKG49iCluzu1wjKIgHMbh9hoPOsHK+Tux4Uh/xi+vZ2LcCGyFpmDJAywOWnPkD1ov4gxZXsViS9xFA694AnwjU0q40Q/8OIgFkaQf5WJI9dvWrOP3Mt9LrHu2YYjyzQB1JaB60IlpukhU19rfE30kOSTv8qg/rPtTbiAniNg//hP1IJ9hP0rOYS07G9jGnVHCL4M0qTI3bNTzi18C2LrSLvYhMoE5dTmgnqYUHqR0NFmuWCvSgP4jxz4hLtq0QJZV1MSC8R1ksTrtAFE8A4dbsW0RDmYXD2hOhzHIPaNhrtWS4fhnLFsxzEa76Gc0Ct3wm0GR7w1zEaDqFkz0OYn2FUlW5WT0qKMjil/EuzHznbxg1G0n3P3o3iFnK7+Jn9KoUfr963uzy8kam0wpV0q1ago0q1RQSdaFTYb+n3Fe2lqbL9v7UmCOtVOo2hVoFAz4eLs/lFcXPWoTpXDWrJR6x61Ev0qLb+Veb0UJyOVum9XKT/xVAFan4R+He1Xtro/CzZEGs3HPdMR+XeT4eFEmoq2EIubpC74fsXHvDs7bXWAJKiNo310ozh3w5fxZbIotAPlbPmWD0iNW11HhW/4bw63g8lnDD8S6TcdmkxbH5Z84AB6sdYr2/wASL4lbasVVGBaPmLlQwB/php8xXO8zfB1w6VeWF8B4dbwqNaRRktgG4xPed4liwGo5ehqrivEH/hixXszcbL1y2zA15DRp8NelC4NibWLYEh2vMT1yhsgPnCAjwIqHErwxSWrKHuwTccSBAIBjrmMgeGtR5NoRCrmJyvgktxlZsmn8i2rhAHhsZpd8Dhxgbxku/wDENMnTZROuy6yfWoYi+Ldy05H/AEVZgJAkkNbCyfBvpXi3jawt3LbhrxgDXnIJI5f7+NVwqG43K0H4ziPa3LaD/pCM7nSSAFURy73eO3Ku4GovXEZmDEKAd8w3ZfTfXxFK8BwK8bLKBDMQIOmn5p9h+4olMNcwKkwCzd1TyBicx8BPvUUjoUv9Y/Y2mLwhP8KhXuI2ZiCdGUEpMDY6/Ss/x3ELevrbbSADoPzHYE+R3/qFGfC/Fb16y1p1zbfiTyJ1B6n+9V8fuph+5bCHEXIPe1AAMyep0gAbxQuTJNxdPn83EuOFztLYVdzlRdcpK/mIG6r9zWvtcMNyC4+aNNoCgQAB4kmOtAcBtEnNdYO690THOCdhA5aDoOdafD2hmLAkggLB2ETqPEz9KluwlN8C/wD9ISO6oA/SKG+H8OUbEISNYMDYaH7/AKVZx3EXMs2yFUEamJbk0Ty1Fd8OXAczz84E/wCbY6etbX27mcE+bF3xRYAyEDqD56EUiQfv1rV/Ftv8G2Y/NB9jWWiqxvY5+o9bYUu1WCoINKmKswLrdSb9/SvLO1TegaPLdWxVdoVaKQHwaa4t41CfSuHvWplZ09alIrnEV5kNAHhNfQuBYm5l4eSYspbuMwnSQzoJ9/8AyrB2MKzEADUz6QJJPhE1ueDJlsEkaKqrryAYE+5106xWOZ0jr6SDbbNJfxi276XACS2GhOeoa4T5SD9BSdsMRjHvdoqqWic0SxVVyid9qZ22S7aNzKQttWAQ/wAy6rB9NeWnhSeyVv3WdWVRaAMMuYKJ10Ohcma41Pk9HRFD9L6IblvIcrAlsxkweccgTO+unhSbgWOK3U7Xuox7gjQakZfUN7qKdcGxAcZt5PPeANz++VJuOcQs2WlRLAkqo2z66ieWvl0rSPzyZN+BqApviULs2ZlXZVg93MY0HeJ5mTtTFr65zagZjAYkbE8lX97UNwzEFbBuSGulCdNg20AbwCRr4UqxGINhDfcAsO/MnVjAQD6e1JW2Cjav2NVcxiW/wlK5zIAnbxP75VkcRjcyANBC9yZzMxkHRtvM+dZrB4W7ekgaiGLOwTf8xLkaSDrWvt8I7XD271rKwyQQIAzFjm1kAGZFVp07GsFCLuyu78Wfw1pbGHtg3csuTJCzroBufPQeNUfDeEvYi5evvJuZQAzD8x8PICo4fjdqyrFkQutz8Nl+aMuViDsenPfYxWh+AbYi+4us4ZkJt3ILK2pljznkdtBTa2B1G2hnwLCFNDp4kyAdYO2p50+tXFACDWP2SfHWazvHr7Jb7syWAUjYTJJHjyFD4LPkcT3iPHfT3Om9UoWrZzybbuzuLYvtZKl2IMBcsQDAgCdT40TwpxYuC3JLNq08jGgHlNXYDAdmmYmXYZhtCjl66il/D8O5vqxEiTJj2+9W1sGqu0d/ElvPYcz8pVvrB/8AcfascK1/HWCWbk/mCj1kx9ayCnSlj4OfqF3JhiDSp1FNqka1Ocvs1NhrVdmrJliOm/tP60mNHW96tFVW5k/T2q8UgPgti2uuaf341fiGSAE+3gOfPWruG4RXDFt9h/xRWIwaLbUjnv7VsYi5FBMkelWhp5RXARRHCbZJJAmN4ExPPw2j1qW6Vlwi5yURlw7Bi1b7S5oXMKo1JUEFuenIVprFi3dRF7q25zOQZJMTAjYgA0o4pZRuxVmKqqvmbQx8hGnSZ1FE4BEOdLJBChWzEkqZBDRJmO6CNa45pzVnrYksfaiy/wAbS5bPZC4dCIAGVV5jXQSJ725oLh+ELJmVWSSr5W/Ouo011AJGh1EilVzEE5bHZZc0A5ZXNOzaaHQz5U/wHC7q3gjOrKFZe6w5SAYmZ66D1irUVFUiNTe7Ywwt8BPwtSFE9WAJdggPI6+caVmcfbHa2mulkDZmJgacxoeu0eVF8Mv/AIoBJOrLoNYIZPQ6034VwlbpZcSpc5BkY5lYFdI112idKGlF2NO48FWDxaWlZrc6qQx1EHPHdnbmfQUXxrhRu4VwGhgqsFbTxIPoKjgLaWrbTaMIwIUHN3c4YySoka8xyrx8ezXbLJp+KM+5lCwLGOYAJ5dY2o+UDbVoQYn4jd/wnt2zbBkKRMDxYbxrB3rS8LbPgTZt6FSdD4kuBPrANH8e+HDcc3HNvs7l1cpRBmVW0EmNR4/8VAW7GHbJkzAd1YaPlJRg0GSwAB19KVprY1klxf5+wnbhNhrdhbpuJcIiVWVEuxDMefzAadKf/C7HDnLcXv6W1YgDMskxmJ78biJ0p9g8MpwxskTlnLyOTNK69QOfPQ0g7PsgS7q4GY52ntFZYDLqYmNyNSMu4pJ6nQ5NaKfP5+w1bGJfZsNcVlKd9XH5l2kdDqQfGgsJw5rbATIJPSSNt/eqvh++L1w3SNkyTyJYzA66HauGLt22F3NLsDkDfl/KSBzjYfrFbLZUcqTbGmK40naNacHMJGmg6geW2tRt8dsW7kIWMgT06aafvSs/xgZrq3Nwygk+OxkctQBV3w3wztsQCR3VgtyjmPsKPBp9OPqNP8U3gqBOb6R4CSPqfp4Vj0O1MuO4rtHNydFfKB4LpPrv70uVYMdNB5DaogyesxaIRsOTavSagjaVxatTzwmwavO/v9qEsGiQf1+1DGiS1cKoU1YppAfH+BDR/T9aKxo/CT98qhwFNG9P1oziMG0IEDNp5a1rZjQkKb+VMODFVYhC3yd4kjUErI8N6Fbn5VdwfFdmTpMj7akeomok7RrjpSTNbwPAq7XBeE5rexkaE8o8ht40s4Na7NWdWOViVhgSsFiu40iQNZ58q94ZxAi5poSTlA00+06nTzo5LxcOoIBZpAj+mG05bfesaadHpXHTqDP4cs4kEKwXs2kQsCCsfzDWCCNIqHE+JBCroOagpMTE7cjv6RQr8RKoAxJB0ncafUNJGoofiN8FAADrdy6dYDSOckHl0NJLcprVFr/hUrhrzLo2YOQI/MRm18O6R+4pjwHGG5cdGbNCggkwwEESo5xIBGm48aCw9mMXaAGot5m6FpMz4aCrOK4IYcdvaEOxEKfyHUuP6juNa1klI5oZJQYxx982nYz3XTr6QfDXfwr3A4PQFMoNvutJ1AyjI3hoYJ8J5QQr2KFzINlKq0mIkjOAPRhMSKv+EyVuOpOZyHGoPPqeYlahcUayvHNNGobHM1gKQQQIg/zDkRz2HtSni4Nwp+V9yY3fTU9TAG/LXlS7H5jZ7WWlCoEaMs6HORrI7g9vGvGusyW37QFiGI0Ay3V1B11nTas1HSzqqM4Wvn9B4nFlsqpdSNwCN1cEnLH8sQR4VHH4sXEuEkkXFlQAILQVaOcmAI5ZaXYk9oqGJW+m2+U5S1s+OVyU8mNDYBwMM8DW3cDKTEhtAZnbU/8AjTcaYY2pw+ePz2NJwIW8iWgSVGpJ0IaecaToR6VnuIoWvOFiVYhZMDswYUA+WWjcJiwv8RYIOVXDhp2W6DI8gQD/AKz01MwfDR2huMJIgFdIaYlgDzOmnj41qmce6bT8hC/DbPbVy4zAbcmGreh1NOvh/hfYWbrt87STHIAEKPHr6+FF37qqi5TA0J02G58tOdZrA8av3LhtMZVu0O35YJHppWUpNnRihJx5K8Rb/wDpwR/M0/Q0FeX5T1Uf2P2py1ibTqOsj21pVfH4at4kfQH+9VDkvre7G38kQ2lcW0qkNXuatTxwuwaJRvsftQdg0Rbb9ftQwRcGqxDQ6mrkpAfNuFqoUZZ1XvT/ADZm+XwjL9a9xo/CUeI/WiTje1lhktgGFsopCgRJYa7k785M1TxNe4fBv71cXaM2hZbBIbW2s/mYkmANgo0k+NDWlhlLZyJkhIB66Tzr3tRPvXJclh6/akMYdj2r51YqCA0nQ7dOuk0dh7oF5j+U9m3/AHZSfua7BYQlLagHUNr4Emu/hslxhvOSPIlYHjvHpUs7sPDCTh3tdoLkEBZQ85k6D0zaeNCYjFAqFjWQQT+Uwo066CKd/E0mREws/Qj31pNhgrW30OZGQeQIO3jK/WpZvgVJDa7hsrW7kEsbQUCeZAJM1bxNCFtoxEFlJO+UkADblvTjB4NSykg91YAP6xVN8TNxZMsABG+UgGB6n2ppnI+WZ7HgdqgAAZVKnLtAQRp01YeRp3w23+OCNASdPCC0ehY0p4hYK3zpybf1UE6bED61o+F2/wAZ2gx3R6kGfpHvWe9nZmrRE8xNnO9xDoCpJ05ZTHrtWa4fdP4RjQXFWSYJzbjqevr4VveMWQLFxl0JWJ59PsawIgJamZ7VDInYT05CfCnLkrpW5Y39x/w22f4O00S1oukde8wIHTYUpd5F8LpJOkAiM07EjY/etRwqyXwjE6F7t54//a8AVmsfaKdohGknWNzrpprr0nlTl4F0r3kMOFYbtMU4MkXMLan/ADZSJEbfJT5sScoVoBgCdACflmevSlPwdanFk7L/AAlrkRDEwo9gfrRmIwRZ+zUZmV82kchy8p96SMslOdexbxm+FtBBMuZ1/lB0H0Bo3guCy4c3WHehwp/oYD9Qfein4ArAdox7qqoA2HX3pobcIy8uXgIH+9KTu2aLIkoxj77iDANEgjSGHptSLFwAyg88w94rTthgtpWJ1MwPD9/estcU53BHLTy2P78KmLOucVkhIEU1NTVS1NTXQjwGFWTRNr9D9jQlk0VZ39D9jQxomtXJVC1clAHy/hB7zeX60w4se4f8w+1KuHDV9/T1pn8VX0e6xsqFt5LOimQG7IFwZ1JDSJPSrRDMyfmaPGvcC3fHr9jVQeC3qKngRLqPP7GgD6Xwi0BZUn+UERy0H11pNeQte0ETcQddA6j02B9KfcIug4e2Qd1APoNdqW4AZsQANO9J5jTXc6+OutYPk9HEu2TD+PtFlvHKNN9waT4HCHIp2Fy6Nf6VAAkDxzD0pr8QiEgxII9f3NEhADh1iDC7zMZZPmNaTZpjWmN/djK0ZBI061ZgVDEf0yfDX9/SutINRsAJmdN+dX4QhVzDmC3nr0G+9UcdNszPEZOIYyBAAE9QNJ12kfWtNYtxp6yOdIcHhg9+Pw2GYFspMiDmhv8AtGnjWn4fbOYjkP1moW519TSpeyJcTvqLL5tBkb7aV8+cHuAHuyD1IgsT05eBrXfEl4hHCmNhOsdTy00Uj1rHY4HKYAY9m2WQNTGWBJn5iRVS3Zp0q0YmzZ/Cl4/wdoMI0MTvud6zPEQCGIOaSTB03I10mtLhgLFi2OSWgNeuUR/5GstxVx2c6JPSNdSNY16GpfI+kjUZP3o0nwOwF3EMdYWwmh0GVNvdj7VtMBYAnQAnUnnJPSsn8N4XJaYEZS7kkeEnL/4wfWtWj5Qs9NteWlNOzky+tlYxTG6RHcBgHqfzeUH7GmDjMpjpQwJfQDTX+9FJbASBzFKrE6XBl8ZcPynlIH79az/EpDhqf8VGV46R7kTSLiBzCoPaxbxF90Qx/e+teIasxC6K3ofOqENdMXaPns8NGRxDLRoqz+h+xoK0aLsnX0P2NNmaJrVymh0NXA0gPmPBtWaOn60Zj1/DPmPtQXCFhm16UZjj3PCa0M2Ze+e8fOruF/8AWT/N5/TnVF8d4+dE8JP41v8AzA7x478qHwOPJ9FwbhDbtAH80ZdDI3HmZqrgd3NiBMEwxPXTu94xqfegMBcLOhcEkM5IB3lCIB661b8PPL5SGnK0SIy94e5/2rBrc9GD7Gg34neeu/OInQaEazRJuE37YiMuUwT/AEDXyiPrSvi7hygAOsyWOhliAF8f/lRWEuq2MIUmASADIKwQD5ip8m6/xr7DFBcKX0ubMO5ruskEexFPceMqCBMAbHLHj46jas/isZ+IoG4UzOxDSB7EA034tcHQwACX5Jvqev8AanNUjnxd04gXAQxZ3Y8lhoyhgZMxyMaenOn2HkM59PoCPv8AWkOGBi5EA7j+WQCTEciZ8qP+H74ui6WVgxJDTt8iDQjpoJFTDwV1G7bK+O3u4kyoJAJjYZtSOuw+tZy6ma4iZh3oB2/+9r3SOfOT1o7jV7OzAgvCqCMxkNAkos7a6eumtDIIxGGJggtlzHnJEHfc5gfWl5OtKsSXx/BqMZZDIocGNZgD5ROnnAmsjfwRfKiqTNxVB5QzwJIPLX38K2PFboGoDSD/AKRp05mknBlJvopghjMcmK99SCORAP70A+R4W1gs1HCIuBmgiGZQp37vd+y05e6IAA0/Q0g+EbRFmDMlnOvizH9TRvErxtAsf5YVY1Lctj7048HDOPfQbZxqSUG49tuvWilvSpboDWO4RirrElRAB5kSxiSTG5rS3GyoRGpBq1SJljepIR8QbM0+Cn6Ck2INNb7CIP75UtvXJECsT28aqKIYe1mtXB+9pH1WlNunWDuwG0/KT5wG/uKWYu0FcxsYI8jWuJ+Dyf6hj79RK3RWHOvofsaDtGisOdfQ/Y1szzkWqatFUIauU0hnzDhRlm9P1ozHnujzoDghkt5T9aYYw931qzMy9yJOXaav4cJuoNNWA12161DE/MfOvcKYdT0M0AuTZ8OWbbMT8jr5xm1161Tw38PFFYcbgZt9xr7a+lC3rhtswEwdGHhNXi4Res3YIZgpYlt5JUQD4Rp41l5PSV6aGF9gbuHGeZyEzpHenugcwJ5c6Ksuf/UCrMjGWgqP6ZiesDnPOlePcnKQywjkCdHPenfpBim95SmIsYn8NUJUHKdTIIJPjrB8qjyav0jO5g1fNc0MKvqRvPTb60Nx3FAIBmGYzI3Q91Zkz4wKlg+ILmuWyV1mOQbce/h9KVtcz4RQuUhXK5T421Mz0EEetErF09akPuG3gqOxZQ2adNoZRoB68quw3EIuXAjStwMROgURbG56kt7VmsHjFWy3dAJGw1Bygltvl3B9PSmfAXDAgjMZVtQZKlkXTXSDPvQtkLIk5X7lfFWY3rvaJmM5Q6HkNB4RGmu0iqDcl8OchbvWzOmpYhdPVRp1BoDEXUW6TauN8x0cbA/lI9Y9KYYi3DWHJY99ZZTIiQymeuonrrUnW/TRp+MXbj2cyrKkAuB8ykg94dY/TzpN8Psva94hAMzAzEEqwkehOm/6HYpUYA9o6spQaBjqVkTHLWZ13ik/DwEa8X/EC27k5dm1ABAGq+XhNS9x4dsTibfA27guKAYQaknlqdB1JkeWU0Txi32hUCQV1BG3PQ9edeZoTSZjrqOk+XOh8GHvSD86sY323H78Kuktzh1OW/sG2MOqgETIHWPpVXEXyxryP1/4pky7SBMfvSkfxAe6NOlNrYnFK5oTYrErm320PhQV2/m2qF+2A+YiSeVW4DB3GIIGh6cqy+x7eNpRthnDbLNqR/SfURS11zWy0iUaI8JifsP9IrRXLRVZERK6evP3pVirAX+IEaAyOkNkuD1lmHpVrZo83PJZIyFlo0Thzr7/AGoO2aKsHWug8cvU1cpodTV1s0ij5Hw/G9nrE8t4qzHcRN3KIiDO9AgV7G1WZnt9tT51LDauoG8xVV06mp4V8rgxMGYoBcj7GOxuOx1GoOv78KaFR2NlnnuMpHkWEz4H+1C8Sjs1e2R3oDLIMMRM79aDwqPcuLbAZoGsdPPzI96yas9GLpMOtEsb6gCWzFQRMEMTE8iRIptYcPhFYKMwdesEFwCIP70pFg3ZbrM2hAJYRt1Hiaa4DHfLYVDqwbXWNQdRH7JqJXZrB7Ji7iN7MxOxBO20z/tPrTPg7retOrJncqGAGhle6Y8SD9KD4jhCpukg/NppB7wnQHf/AHon4QthrpQ905HAboTAmnP0jxJamyOBtFLd7N3SGVQp3Bgnf0+lF32NprTpIJtjWeedoHkQPeKX4UOgvIeoB6EqT/z60VgLvalUf5UR5I3gEMungSR/qpiaqW4X8S2LrXDcNpcrfKyiJEBpPjrE+FUYJQ1soe6VO0nXWZHLT9mr2VLtq3cNy4BlCZdSc4n6aUtwuMCOArMJOUxGxMHQ6H2qPB07UaXh2KL2LrHKe8hMmQQREGNtAB6UDw+7l/iXFsBWtmF3XLoDt0BnroKn8L3mZLtq0AXZDAMd6Cw8icpFX8Cwt1WvplAYrBBIMc9+sT9KlqrHB9u5qrd8plUa90qT/WADBjY71Zw64y3oIJDAQfI/qD9KE/hJfLqHbK/gdNdun9q062wqbRp96vwcDaT45LsfOUsCJAmOoA1B9KTYlVurMaD9/pRWOzm00AKMjAmZOx1/2rPcNx+UlW5j/gj6UpSV0bYMDlHUuUUO6m8FCyBInlI39P7Uyxt82kKhCAwAzAjnMqB4UPbsAXO0Cg6/fpT+9aF21quvzAEbRt9/rRFxOjPcUrEV+4Vw4jXxO5G5qvF2gbFy5rLKJ/0gj31q3FYXMTb+UBZJ9v361QRcezeBUKi2+4Obc2Y9JjQUTOS7i6MyhomwdRQiUThdx510M80IQ1dbNUJVls1JR8hAritTUV6wqzMpK1EKavkVIOKABxcPtTTg/FnstIcgSMw6xtJoBmHQVBhSasqM3F2aLG8ROIudodFHJRv4+dRwHF+zuBpbWCRMag6Aka+lZ5HZdqk15jPQ6kVOg6f7nbY2vH+NWLpzAm24AzZlksD0jeOtR+FYLNc/IFOrQC2nL2+tY7DWZZZ2nb+1aQX2dgMxYuRMjL6KOkVnkjtRv00nNth+MxAljOhY6egHrtUuEK2W6QhOYKFMSNG1/f8ATQ/E8J3nbQRJyAbLuIMfs07+G+NWryNbZey7ukSVOkGddIAFC2RvJ6nuD8CVGR7LzGYGZ1EgzBpZd4cyO4VO0A2bUFdZBOu+njR9rH20D6kgnRlOhK6Ty03FK7/EmYzABnWP19N6XnY0jWhWNuE44Ye4kzDgBjzX5gwHOTr7CneJFmy+ZbzkXEgkEH5gVXTnqNSfCs5j2ZLltwJaGcAawGLMo36N9aKx2LFy3adgBIcbdMpA8NzSaHs3RvuB3SWFuZlAw6iDBhum1P76SDXzr4T4g620Y6taOVtdSmWPqQP+01seH/EVm7myN3gYKnQ+x5eNNxtHHKLUgTjOOZLfZ8yfp/z9qyt66ZrV8URHMk5f6uUUtf4cd5ZbqeAM+mvIelYqqPQwZYQjTYLg+JlYU7Ez5H+1a7g2KVo74zRou2kmPpFY7HcPa3lDDKw36HXcHmKM4O/4algSQSoPQCCPaY9aaTTsnPJThsOvjJslpXGneWY5jX315UTgSly0WGoywY8dxQGPwrYi12RYvbJGo0uIfX5gPfTnQ/DcScNhLi3TDJnJJ0nLOo8CBPrTtNbHJpqKM5btrLL0BAPiJFdw4ag+P/8AJrPYPjCtrmAJ3B031o/DY4qP9X3UiuqzgeP2G3Lyj7mvV5UrGOEnWiv4saR+9j+tKx/TZ8yQVJ1ry3U2OlWYFBqMVIivCKAPK8NeipBaAK66TVuWvMtAEQxpgnEh2cZnDSNjpAMjTrvzoArUMlJqy4ZHHg12G47auW0W8BPy5wdZP8yk6eJ21ofHItgr31yzosyYMyQOkVmslerZPlU6TZdQ0PrmJzrmUKAFnKIECdSZ3NT4FaS/c77i2i6tE5m8FA59az7YczAq6yezPfE+R21GtJw2NY9U21q2RveM4IqyOplcgAI6CBEdY8qnYwQfD9kWGadBoSGJkgeMQD5UqwPGM9jskMsCQGOyg/XNrp0qpNwqBTl+Y5oLwZjWDHgN6yab2O2NPuRtP4C0truFszKA2UzmncgHb/esZeS7hrndY6HQjnEx5Vs7GDm1aeYDKHiOozNpPWdK84zgu0t5yhg8457a+NUnsNypkOBfEFu6sXCFc7g/K3/xn7044RiWzNaIKsI6HTkVPMVhD8OXQc2yQe90EdOfSquD/ED2bwZ2JAIlSSYg/lnY6nbrQZvGpOkz6jjQLn4dweKnmDQ4RbFsKDoSS2aD4acuVJr3Gxe/EtZoMwCOfmKpxmNe5aDF1QhoIkMD5R9qSSMmpJUaSzioIZWEHoKOxtyzdsPbxOXI/cnb5hl0PI60h4LbRCGuOCdJWNjE79I1p5xMrdw9wjKwgkKdQdNNtQfKoklewJe/B8K4jhTYuPZfVkYqTsDGxHgRr60MrnkY8jH6044nhxeJZCc67qx1I6K3M76GD50jTeK3MnFIuW842Y/ejrPF7ixMEDw8AP0FLyY61ItSstRByQTtFc61FasbatDgBiKiauIqLLQKimvYqcCuigKIg1xauNRNMKLVroqK69KlPL9aAIma9BPUirAR+9K9GtID227DfaptZRtdj515btmrOyHj7fs0FFCobZBBO4OhgGDzptgsWbtzIqMWuNoBoJPjMqNBr4UCqdYIqeGJtMHtsVYbHpy0qJI3w5XF0uD6RxNOysWLS5xlIXPvBAMhWGo2r1MNf0UXtIzAs0nrE8/TpVvBfiHD/wAKi4m+M58C077wDsZ1NCY/4kwqgi3dCsBoyKSY2EaRPnFYxTfJ6H1HDgTcVsOGOdC0H5s0jff9iszxDGqrbKWHjm9+VHca401xTbtsxU7tcAzzz1BiPSaRDhlwjNHvzrWKOfP1LlwGn4mvFQmyjYLCj/tAiqn445AjSDPUExGooF8NGhma9WyKukcuqfuPOE/Ed7PBOY6aeW0RsR++daJONFUPZ3FyMCLlhu6QTzQ9PDl48sdxHKAAiwQAZ21396geKTbyusuNn2Pk3Wk0aY8lepjm8pOpBjcMd/8AURuPH/iqLmDNwkr84BJXbMAJJHjGsc+Wu53wVxpc4s3MsMe6W2zbAeR2j28foj8KsXE0QIwO8aoZghT/AC67beVZzlR0RqdHx0mvQR61qvjL4SOGXt7Zm3IDLzRieXVZ9p9soDQpKStCaaZStXVWpq07VqeeUsKjkqyupWFFUVxWrsorjbosdFGWosKuIrxhTsVFECuNWSa7WixFYaKutMp8D7VWUrzs6YFxcjerLT0OJr0N4UAGIRG0V11pEVTbu+A/fjVileppUBWt510BI0j33ivbaMdTz5mrFq4PpSovU2qstw1pQZOtMUujypaIohH03pDsLKpMwJoO5wlG1UlTPT+9XKw3MedEI+x+vL6UWNCPG4VpJI357cqCa1rqK1ly32ggxHlP60Bc4OeTT50WUZ+5Y6VoeEfGV+2gtO0qBCnmPP8AmHnQGIwLKTIigrtrqKHTVMuEnB3E0fHfipr9tLAMgQXPUiYAJ35EnqKSBqHtJFEG2REgidvGppLZGzm5u2UrU/39K9rqs4SFSFdXUAiQ5V5zrq6kM8aojc+Ve11AFZ3qJrq6mIny/fjUVrq6mhEDXjV1dTEerV1veurqGAZ+WuG3pXV1SUTw9QPz+ldXUMEEWtqPt8q6uqSke4bdvOmCbV1dUlooxPytSXE7NXV1NDlyLztR+J+Rf9X/ALq6upstcn//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 name="AutoShape 8" descr="data:image/jpeg;base64,/9j/4AAQSkZJRgABAQAAAQABAAD/2wCEAAkGBxMSEhUTExMVFhUXGBgYGBgYFxoYGhgYHRcXFxgdGBcYHSggGRomHxcYITEhJSkrLi4uFx8zODMtNygtLisBCgoKDg0OGhAQGi0lICUvLy03Ly8tLS0tLS0tLS0tLS8tLS0tLS0tLS0tLS0tLS0tLS0tLS0tLS0tLS0tLS0tLf/AABEIAOEA4AMBIgACEQEDEQH/xAAbAAACAwEBAQAAAAAAAAAAAAAEBQIDBgABB//EAEEQAAIBAgQDBgQEBAUDAwUAAAECEQADBBIhMQVBURMiYXGBkQYyobEjQsHwFFJi0QdyguHxM5KiFbLSJFNjg8L/xAAaAQADAQEBAQAAAAAAAAAAAAAAAQIDBAUG/8QALBEAAgIBAwMDAwMFAAAAAAAAAAECEQMSITEEIkEyUWETcfCBocEFFDNCkf/aAAwDAQACEQMRAD8AQf4RYK3dx6LeVHUq/dcT+QkQDpyr6d/id8OYVOHXnt2LSOMoVggBGa4uaPQnyr4Dwbij4d1uWmIdTII3BrS/E3+IGKxtsWrrjINYVQsnqY3rhnjTbuNvw/Y7E3s7/QxmItQaHK1deeTrVU11Iy2s4JVipG/tUc4A8eteEE/29qOSrSPXuzoNqnasc2MDTz/3qwoUMaT7/s1Q6ltaKE5K7e5ecQFJCgAESCdxvHlQyEmQZPOekfSr7GEZwcqs+WCcqkxJIGwPT70x4TwC/evBOzZQVz5mUhVgSD4iTEc59aWyF3SEQanHDeEX7wBw9pnAldCBowj5iR3tdh9q0V//AA6btLQS+GVz3zAlREyp2aY25Tzr6HgLNvDWitlRkt/hqBvmAlix666nzqZZFWxcMLb7jI2f8PRbdLl28eztoGdB82ZQDGYbg6+OnjpprTWbOGt4jsQLjIBbVEHaZTGW37gAmqMa7LhSLl0nQsxjViQpE+EtAU8gKG49iCluzu1wjKIgHMbh9hoPOsHK+Tux4Uh/xi+vZ2LcCGyFpmDJAywOWnPkD1ov4gxZXsViS9xFA694AnwjU0q40Q/8OIgFkaQf5WJI9dvWrOP3Mt9LrHu2YYjyzQB1JaB60IlpukhU19rfE30kOSTv8qg/rPtTbiAniNg//hP1IJ9hP0rOYS07G9jGnVHCL4M0qTI3bNTzi18C2LrSLvYhMoE5dTmgnqYUHqR0NFmuWCvSgP4jxz4hLtq0QJZV1MSC8R1ksTrtAFE8A4dbsW0RDmYXD2hOhzHIPaNhrtWS4fhnLFsxzEa76Gc0Ct3wm0GR7w1zEaDqFkz0OYn2FUlW5WT0qKMjil/EuzHznbxg1G0n3P3o3iFnK7+Jn9KoUfr963uzy8kam0wpV0q1ago0q1RQSdaFTYb+n3Fe2lqbL9v7UmCOtVOo2hVoFAz4eLs/lFcXPWoTpXDWrJR6x61Ev0qLb+Veb0UJyOVum9XKT/xVAFan4R+He1Xtro/CzZEGs3HPdMR+XeT4eFEmoq2EIubpC74fsXHvDs7bXWAJKiNo310ozh3w5fxZbIotAPlbPmWD0iNW11HhW/4bw63g8lnDD8S6TcdmkxbH5Z84AB6sdYr2/wASL4lbasVVGBaPmLlQwB/php8xXO8zfB1w6VeWF8B4dbwqNaRRktgG4xPed4liwGo5ehqrivEH/hixXszcbL1y2zA15DRp8NelC4NibWLYEh2vMT1yhsgPnCAjwIqHErwxSWrKHuwTccSBAIBjrmMgeGtR5NoRCrmJyvgktxlZsmn8i2rhAHhsZpd8Dhxgbxku/wDENMnTZROuy6yfWoYi+Ldy05H/AEVZgJAkkNbCyfBvpXi3jawt3LbhrxgDXnIJI5f7+NVwqG43K0H4ziPa3LaD/pCM7nSSAFURy73eO3Ku4GovXEZmDEKAd8w3ZfTfXxFK8BwK8bLKBDMQIOmn5p9h+4olMNcwKkwCzd1TyBicx8BPvUUjoUv9Y/Y2mLwhP8KhXuI2ZiCdGUEpMDY6/Ss/x3ELevrbbSADoPzHYE+R3/qFGfC/Fb16y1p1zbfiTyJ1B6n+9V8fuph+5bCHEXIPe1AAMyep0gAbxQuTJNxdPn83EuOFztLYVdzlRdcpK/mIG6r9zWvtcMNyC4+aNNoCgQAB4kmOtAcBtEnNdYO690THOCdhA5aDoOdafD2hmLAkggLB2ETqPEz9KluwlN8C/wD9ISO6oA/SKG+H8OUbEISNYMDYaH7/AKVZx3EXMs2yFUEamJbk0Ty1Fd8OXAczz84E/wCbY6etbX27mcE+bF3xRYAyEDqD56EUiQfv1rV/Ftv8G2Y/NB9jWWiqxvY5+o9bYUu1WCoINKmKswLrdSb9/SvLO1TegaPLdWxVdoVaKQHwaa4t41CfSuHvWplZ09alIrnEV5kNAHhNfQuBYm5l4eSYspbuMwnSQzoJ9/8AyrB2MKzEADUz6QJJPhE1ueDJlsEkaKqrryAYE+5106xWOZ0jr6SDbbNJfxi276XACS2GhOeoa4T5SD9BSdsMRjHvdoqqWic0SxVVyid9qZ22S7aNzKQttWAQ/wAy6rB9NeWnhSeyVv3WdWVRaAMMuYKJ10Ohcma41Pk9HRFD9L6IblvIcrAlsxkweccgTO+unhSbgWOK3U7Xuox7gjQakZfUN7qKdcGxAcZt5PPeANz++VJuOcQs2WlRLAkqo2z66ieWvl0rSPzyZN+BqApviULs2ZlXZVg93MY0HeJ5mTtTFr65zagZjAYkbE8lX97UNwzEFbBuSGulCdNg20AbwCRr4UqxGINhDfcAsO/MnVjAQD6e1JW2Cjav2NVcxiW/wlK5zIAnbxP75VkcRjcyANBC9yZzMxkHRtvM+dZrB4W7ekgaiGLOwTf8xLkaSDrWvt8I7XD271rKwyQQIAzFjm1kAGZFVp07GsFCLuyu78Wfw1pbGHtg3csuTJCzroBufPQeNUfDeEvYi5evvJuZQAzD8x8PICo4fjdqyrFkQutz8Nl+aMuViDsenPfYxWh+AbYi+4us4ZkJt3ILK2pljznkdtBTa2B1G2hnwLCFNDp4kyAdYO2p50+tXFACDWP2SfHWazvHr7Jb7syWAUjYTJJHjyFD4LPkcT3iPHfT3Om9UoWrZzybbuzuLYvtZKl2IMBcsQDAgCdT40TwpxYuC3JLNq08jGgHlNXYDAdmmYmXYZhtCjl66il/D8O5vqxEiTJj2+9W1sGqu0d/ElvPYcz8pVvrB/8AcfascK1/HWCWbk/mCj1kx9ayCnSlj4OfqF3JhiDSp1FNqka1Ocvs1NhrVdmrJliOm/tP60mNHW96tFVW5k/T2q8UgPgti2uuaf341fiGSAE+3gOfPWruG4RXDFt9h/xRWIwaLbUjnv7VsYi5FBMkelWhp5RXARRHCbZJJAmN4ExPPw2j1qW6Vlwi5yURlw7Bi1b7S5oXMKo1JUEFuenIVprFi3dRF7q25zOQZJMTAjYgA0o4pZRuxVmKqqvmbQx8hGnSZ1FE4BEOdLJBChWzEkqZBDRJmO6CNa45pzVnrYksfaiy/wAbS5bPZC4dCIAGVV5jXQSJ725oLh+ELJmVWSSr5W/Ouo011AJGh1EilVzEE5bHZZc0A5ZXNOzaaHQz5U/wHC7q3gjOrKFZe6w5SAYmZ66D1irUVFUiNTe7Ywwt8BPwtSFE9WAJdggPI6+caVmcfbHa2mulkDZmJgacxoeu0eVF8Mv/AIoBJOrLoNYIZPQ6034VwlbpZcSpc5BkY5lYFdI112idKGlF2NO48FWDxaWlZrc6qQx1EHPHdnbmfQUXxrhRu4VwGhgqsFbTxIPoKjgLaWrbTaMIwIUHN3c4YySoka8xyrx8ezXbLJp+KM+5lCwLGOYAJ5dY2o+UDbVoQYn4jd/wnt2zbBkKRMDxYbxrB3rS8LbPgTZt6FSdD4kuBPrANH8e+HDcc3HNvs7l1cpRBmVW0EmNR4/8VAW7GHbJkzAd1YaPlJRg0GSwAB19KVprY1klxf5+wnbhNhrdhbpuJcIiVWVEuxDMefzAadKf/C7HDnLcXv6W1YgDMskxmJ78biJ0p9g8MpwxskTlnLyOTNK69QOfPQ0g7PsgS7q4GY52ntFZYDLqYmNyNSMu4pJ6nQ5NaKfP5+w1bGJfZsNcVlKd9XH5l2kdDqQfGgsJw5rbATIJPSSNt/eqvh++L1w3SNkyTyJYzA66HauGLt22F3NLsDkDfl/KSBzjYfrFbLZUcqTbGmK40naNacHMJGmg6geW2tRt8dsW7kIWMgT06aafvSs/xgZrq3Nwygk+OxkctQBV3w3wztsQCR3VgtyjmPsKPBp9OPqNP8U3gqBOb6R4CSPqfp4Vj0O1MuO4rtHNydFfKB4LpPrv70uVYMdNB5DaogyesxaIRsOTavSagjaVxatTzwmwavO/v9qEsGiQf1+1DGiS1cKoU1YppAfH+BDR/T9aKxo/CT98qhwFNG9P1oziMG0IEDNp5a1rZjQkKb+VMODFVYhC3yd4kjUErI8N6Fbn5VdwfFdmTpMj7akeomok7RrjpSTNbwPAq7XBeE5rexkaE8o8ht40s4Na7NWdWOViVhgSsFiu40iQNZ58q94ZxAi5poSTlA00+06nTzo5LxcOoIBZpAj+mG05bfesaadHpXHTqDP4cs4kEKwXs2kQsCCsfzDWCCNIqHE+JBCroOagpMTE7cjv6RQr8RKoAxJB0ncafUNJGoofiN8FAADrdy6dYDSOckHl0NJLcprVFr/hUrhrzLo2YOQI/MRm18O6R+4pjwHGG5cdGbNCggkwwEESo5xIBGm48aCw9mMXaAGot5m6FpMz4aCrOK4IYcdvaEOxEKfyHUuP6juNa1klI5oZJQYxx982nYz3XTr6QfDXfwr3A4PQFMoNvutJ1AyjI3hoYJ8J5QQr2KFzINlKq0mIkjOAPRhMSKv+EyVuOpOZyHGoPPqeYlahcUayvHNNGobHM1gKQQQIg/zDkRz2HtSni4Nwp+V9yY3fTU9TAG/LXlS7H5jZ7WWlCoEaMs6HORrI7g9vGvGusyW37QFiGI0Ay3V1B11nTas1HSzqqM4Wvn9B4nFlsqpdSNwCN1cEnLH8sQR4VHH4sXEuEkkXFlQAILQVaOcmAI5ZaXYk9oqGJW+m2+U5S1s+OVyU8mNDYBwMM8DW3cDKTEhtAZnbU/8AjTcaYY2pw+ePz2NJwIW8iWgSVGpJ0IaecaToR6VnuIoWvOFiVYhZMDswYUA+WWjcJiwv8RYIOVXDhp2W6DI8gQD/AKz01MwfDR2huMJIgFdIaYlgDzOmnj41qmce6bT8hC/DbPbVy4zAbcmGreh1NOvh/hfYWbrt87STHIAEKPHr6+FF37qqi5TA0J02G58tOdZrA8av3LhtMZVu0O35YJHppWUpNnRihJx5K8Rb/wDpwR/M0/Q0FeX5T1Uf2P2py1ibTqOsj21pVfH4at4kfQH+9VDkvre7G38kQ2lcW0qkNXuatTxwuwaJRvsftQdg0Rbb9ftQwRcGqxDQ6mrkpAfNuFqoUZZ1XvT/ADZm+XwjL9a9xo/CUeI/WiTje1lhktgGFsopCgRJYa7k785M1TxNe4fBv71cXaM2hZbBIbW2s/mYkmANgo0k+NDWlhlLZyJkhIB66Tzr3tRPvXJclh6/akMYdj2r51YqCA0nQ7dOuk0dh7oF5j+U9m3/AHZSfua7BYQlLagHUNr4Emu/hslxhvOSPIlYHjvHpUs7sPDCTh3tdoLkEBZQ85k6D0zaeNCYjFAqFjWQQT+Uwo066CKd/E0mREws/Qj31pNhgrW30OZGQeQIO3jK/WpZvgVJDa7hsrW7kEsbQUCeZAJM1bxNCFtoxEFlJO+UkADblvTjB4NSykg91YAP6xVN8TNxZMsABG+UgGB6n2ppnI+WZ7HgdqgAAZVKnLtAQRp01YeRp3w23+OCNASdPCC0ehY0p4hYK3zpybf1UE6bED61o+F2/wAZ2gx3R6kGfpHvWe9nZmrRE8xNnO9xDoCpJ05ZTHrtWa4fdP4RjQXFWSYJzbjqevr4VveMWQLFxl0JWJ59PsawIgJamZ7VDInYT05CfCnLkrpW5Y39x/w22f4O00S1oukde8wIHTYUpd5F8LpJOkAiM07EjY/etRwqyXwjE6F7t54//a8AVmsfaKdohGknWNzrpprr0nlTl4F0r3kMOFYbtMU4MkXMLan/ADZSJEbfJT5sScoVoBgCdACflmevSlPwdanFk7L/AAlrkRDEwo9gfrRmIwRZ+zUZmV82kchy8p96SMslOdexbxm+FtBBMuZ1/lB0H0Bo3guCy4c3WHehwp/oYD9Qfein4ArAdox7qqoA2HX3pobcIy8uXgIH+9KTu2aLIkoxj77iDANEgjSGHptSLFwAyg88w94rTthgtpWJ1MwPD9/estcU53BHLTy2P78KmLOucVkhIEU1NTVS1NTXQjwGFWTRNr9D9jQlk0VZ39D9jQxomtXJVC1clAHy/hB7zeX60w4se4f8w+1KuHDV9/T1pn8VX0e6xsqFt5LOimQG7IFwZ1JDSJPSrRDMyfmaPGvcC3fHr9jVQeC3qKngRLqPP7GgD6Xwi0BZUn+UERy0H11pNeQte0ETcQddA6j02B9KfcIug4e2Qd1APoNdqW4AZsQANO9J5jTXc6+OutYPk9HEu2TD+PtFlvHKNN9waT4HCHIp2Fy6Nf6VAAkDxzD0pr8QiEgxII9f3NEhADh1iDC7zMZZPmNaTZpjWmN/djK0ZBI061ZgVDEf0yfDX9/SutINRsAJmdN+dX4QhVzDmC3nr0G+9UcdNszPEZOIYyBAAE9QNJ12kfWtNYtxp6yOdIcHhg9+Pw2GYFspMiDmhv8AtGnjWn4fbOYjkP1moW519TSpeyJcTvqLL5tBkb7aV8+cHuAHuyD1IgsT05eBrXfEl4hHCmNhOsdTy00Uj1rHY4HKYAY9m2WQNTGWBJn5iRVS3Zp0q0YmzZ/Cl4/wdoMI0MTvud6zPEQCGIOaSTB03I10mtLhgLFi2OSWgNeuUR/5GstxVx2c6JPSNdSNY16GpfI+kjUZP3o0nwOwF3EMdYWwmh0GVNvdj7VtMBYAnQAnUnnJPSsn8N4XJaYEZS7kkeEnL/4wfWtWj5Qs9NteWlNOzky+tlYxTG6RHcBgHqfzeUH7GmDjMpjpQwJfQDTX+9FJbASBzFKrE6XBl8ZcPynlIH79az/EpDhqf8VGV46R7kTSLiBzCoPaxbxF90Qx/e+teIasxC6K3ofOqENdMXaPns8NGRxDLRoqz+h+xoK0aLsnX0P2NNmaJrVymh0NXA0gPmPBtWaOn60Zj1/DPmPtQXCFhm16UZjj3PCa0M2Ze+e8fOruF/8AWT/N5/TnVF8d4+dE8JP41v8AzA7x478qHwOPJ9FwbhDbtAH80ZdDI3HmZqrgd3NiBMEwxPXTu94xqfegMBcLOhcEkM5IB3lCIB661b8PPL5SGnK0SIy94e5/2rBrc9GD7Gg34neeu/OInQaEazRJuE37YiMuUwT/AEDXyiPrSvi7hygAOsyWOhliAF8f/lRWEuq2MIUmASADIKwQD5ip8m6/xr7DFBcKX0ubMO5ruskEexFPceMqCBMAbHLHj46jas/isZ+IoG4UzOxDSB7EA034tcHQwACX5Jvqev8AanNUjnxd04gXAQxZ3Y8lhoyhgZMxyMaenOn2HkM59PoCPv8AWkOGBi5EA7j+WQCTEciZ8qP+H74ui6WVgxJDTt8iDQjpoJFTDwV1G7bK+O3u4kyoJAJjYZtSOuw+tZy6ma4iZh3oB2/+9r3SOfOT1o7jV7OzAgvCqCMxkNAkos7a6eumtDIIxGGJggtlzHnJEHfc5gfWl5OtKsSXx/BqMZZDIocGNZgD5ROnnAmsjfwRfKiqTNxVB5QzwJIPLX38K2PFboGoDSD/AKRp05mknBlJvopghjMcmK99SCORAP70A+R4W1gs1HCIuBmgiGZQp37vd+y05e6IAA0/Q0g+EbRFmDMlnOvizH9TRvErxtAsf5YVY1Lctj7048HDOPfQbZxqSUG49tuvWilvSpboDWO4RirrElRAB5kSxiSTG5rS3GyoRGpBq1SJljepIR8QbM0+Cn6Ck2INNb7CIP75UtvXJECsT28aqKIYe1mtXB+9pH1WlNunWDuwG0/KT5wG/uKWYu0FcxsYI8jWuJ+Dyf6hj79RK3RWHOvofsaDtGisOdfQ/Y1szzkWqatFUIauU0hnzDhRlm9P1ozHnujzoDghkt5T9aYYw931qzMy9yJOXaav4cJuoNNWA12161DE/MfOvcKYdT0M0AuTZ8OWbbMT8jr5xm1161Tw38PFFYcbgZt9xr7a+lC3rhtswEwdGHhNXi4Res3YIZgpYlt5JUQD4Rp41l5PSV6aGF9gbuHGeZyEzpHenugcwJ5c6Ksuf/UCrMjGWgqP6ZiesDnPOlePcnKQywjkCdHPenfpBim95SmIsYn8NUJUHKdTIIJPjrB8qjyav0jO5g1fNc0MKvqRvPTb60Nx3FAIBmGYzI3Q91Zkz4wKlg+ILmuWyV1mOQbce/h9KVtcz4RQuUhXK5T421Mz0EEetErF09akPuG3gqOxZQ2adNoZRoB68quw3EIuXAjStwMROgURbG56kt7VmsHjFWy3dAJGw1Bygltvl3B9PSmfAXDAgjMZVtQZKlkXTXSDPvQtkLIk5X7lfFWY3rvaJmM5Q6HkNB4RGmu0iqDcl8OchbvWzOmpYhdPVRp1BoDEXUW6TauN8x0cbA/lI9Y9KYYi3DWHJY99ZZTIiQymeuonrrUnW/TRp+MXbj2cyrKkAuB8ykg94dY/TzpN8Psva94hAMzAzEEqwkehOm/6HYpUYA9o6spQaBjqVkTHLWZ13ik/DwEa8X/EC27k5dm1ABAGq+XhNS9x4dsTibfA27guKAYQaknlqdB1JkeWU0Txi32hUCQV1BG3PQ9edeZoTSZjrqOk+XOh8GHvSD86sY323H78Kuktzh1OW/sG2MOqgETIHWPpVXEXyxryP1/4pky7SBMfvSkfxAe6NOlNrYnFK5oTYrErm320PhQV2/m2qF+2A+YiSeVW4DB3GIIGh6cqy+x7eNpRthnDbLNqR/SfURS11zWy0iUaI8JifsP9IrRXLRVZERK6evP3pVirAX+IEaAyOkNkuD1lmHpVrZo83PJZIyFlo0Thzr7/AGoO2aKsHWug8cvU1cpodTV1s0ij5Hw/G9nrE8t4qzHcRN3KIiDO9AgV7G1WZnt9tT51LDauoG8xVV06mp4V8rgxMGYoBcj7GOxuOx1GoOv78KaFR2NlnnuMpHkWEz4H+1C8Sjs1e2R3oDLIMMRM79aDwqPcuLbAZoGsdPPzI96yas9GLpMOtEsb6gCWzFQRMEMTE8iRIptYcPhFYKMwdesEFwCIP70pFg3ZbrM2hAJYRt1Hiaa4DHfLYVDqwbXWNQdRH7JqJXZrB7Ji7iN7MxOxBO20z/tPrTPg7retOrJncqGAGhle6Y8SD9KD4jhCpukg/NppB7wnQHf/AHon4QthrpQ905HAboTAmnP0jxJamyOBtFLd7N3SGVQp3Bgnf0+lF32NprTpIJtjWeedoHkQPeKX4UOgvIeoB6EqT/z60VgLvalUf5UR5I3gEMungSR/qpiaqW4X8S2LrXDcNpcrfKyiJEBpPjrE+FUYJQ1soe6VO0nXWZHLT9mr2VLtq3cNy4BlCZdSc4n6aUtwuMCOArMJOUxGxMHQ6H2qPB07UaXh2KL2LrHKe8hMmQQREGNtAB6UDw+7l/iXFsBWtmF3XLoDt0BnroKn8L3mZLtq0AXZDAMd6Cw8icpFX8Cwt1WvplAYrBBIMc9+sT9KlqrHB9u5qrd8plUa90qT/WADBjY71Zw64y3oIJDAQfI/qD9KE/hJfLqHbK/gdNdun9q062wqbRp96vwcDaT45LsfOUsCJAmOoA1B9KTYlVurMaD9/pRWOzm00AKMjAmZOx1/2rPcNx+UlW5j/gj6UpSV0bYMDlHUuUUO6m8FCyBInlI39P7Uyxt82kKhCAwAzAjnMqB4UPbsAXO0Cg6/fpT+9aF21quvzAEbRt9/rRFxOjPcUrEV+4Vw4jXxO5G5qvF2gbFy5rLKJ/0gj31q3FYXMTb+UBZJ9v361QRcezeBUKi2+4Obc2Y9JjQUTOS7i6MyhomwdRQiUThdx510M80IQ1dbNUJVls1JR8hAritTUV6wqzMpK1EKavkVIOKABxcPtTTg/FnstIcgSMw6xtJoBmHQVBhSasqM3F2aLG8ROIudodFHJRv4+dRwHF+zuBpbWCRMag6Aka+lZ5HZdqk15jPQ6kVOg6f7nbY2vH+NWLpzAm24AzZlksD0jeOtR+FYLNc/IFOrQC2nL2+tY7DWZZZ2nb+1aQX2dgMxYuRMjL6KOkVnkjtRv00nNth+MxAljOhY6egHrtUuEK2W6QhOYKFMSNG1/f8ATQ/E8J3nbQRJyAbLuIMfs07+G+NWryNbZey7ukSVOkGddIAFC2RvJ6nuD8CVGR7LzGYGZ1EgzBpZd4cyO4VO0A2bUFdZBOu+njR9rH20D6kgnRlOhK6Ty03FK7/EmYzABnWP19N6XnY0jWhWNuE44Ye4kzDgBjzX5gwHOTr7CneJFmy+ZbzkXEgkEH5gVXTnqNSfCs5j2ZLltwJaGcAawGLMo36N9aKx2LFy3adgBIcbdMpA8NzSaHs3RvuB3SWFuZlAw6iDBhum1P76SDXzr4T4g620Y6taOVtdSmWPqQP+01seH/EVm7myN3gYKnQ+x5eNNxtHHKLUgTjOOZLfZ8yfp/z9qyt66ZrV8URHMk5f6uUUtf4cd5ZbqeAM+mvIelYqqPQwZYQjTYLg+JlYU7Ez5H+1a7g2KVo74zRou2kmPpFY7HcPa3lDDKw36HXcHmKM4O/4algSQSoPQCCPaY9aaTTsnPJThsOvjJslpXGneWY5jX315UTgSly0WGoywY8dxQGPwrYi12RYvbJGo0uIfX5gPfTnQ/DcScNhLi3TDJnJJ0nLOo8CBPrTtNbHJpqKM5btrLL0BAPiJFdw4ag+P/8AJrPYPjCtrmAJ3B031o/DY4qP9X3UiuqzgeP2G3Lyj7mvV5UrGOEnWiv4saR+9j+tKx/TZ8yQVJ1ry3U2OlWYFBqMVIivCKAPK8NeipBaAK66TVuWvMtAEQxpgnEh2cZnDSNjpAMjTrvzoArUMlJqy4ZHHg12G47auW0W8BPy5wdZP8yk6eJ21ofHItgr31yzosyYMyQOkVmslerZPlU6TZdQ0PrmJzrmUKAFnKIECdSZ3NT4FaS/c77i2i6tE5m8FA59az7YczAq6yezPfE+R21GtJw2NY9U21q2RveM4IqyOplcgAI6CBEdY8qnYwQfD9kWGadBoSGJkgeMQD5UqwPGM9jskMsCQGOyg/XNrp0qpNwqBTl+Y5oLwZjWDHgN6yab2O2NPuRtP4C0truFszKA2UzmncgHb/esZeS7hrndY6HQjnEx5Vs7GDm1aeYDKHiOozNpPWdK84zgu0t5yhg8457a+NUnsNypkOBfEFu6sXCFc7g/K3/xn7044RiWzNaIKsI6HTkVPMVhD8OXQc2yQe90EdOfSquD/ED2bwZ2JAIlSSYg/lnY6nbrQZvGpOkz6jjQLn4dweKnmDQ4RbFsKDoSS2aD4acuVJr3Gxe/EtZoMwCOfmKpxmNe5aDF1QhoIkMD5R9qSSMmpJUaSzioIZWEHoKOxtyzdsPbxOXI/cnb5hl0PI60h4LbRCGuOCdJWNjE79I1p5xMrdw9wjKwgkKdQdNNtQfKoklewJe/B8K4jhTYuPZfVkYqTsDGxHgRr60MrnkY8jH6044nhxeJZCc67qx1I6K3M76GD50jTeK3MnFIuW842Y/ejrPF7ixMEDw8AP0FLyY61ItSstRByQTtFc61FasbatDgBiKiauIqLLQKimvYqcCuigKIg1xauNRNMKLVroqK69KlPL9aAIma9BPUirAR+9K9GtID227DfaptZRtdj515btmrOyHj7fs0FFCobZBBO4OhgGDzptgsWbtzIqMWuNoBoJPjMqNBr4UCqdYIqeGJtMHtsVYbHpy0qJI3w5XF0uD6RxNOysWLS5xlIXPvBAMhWGo2r1MNf0UXtIzAs0nrE8/TpVvBfiHD/wAKi4m+M58C077wDsZ1NCY/4kwqgi3dCsBoyKSY2EaRPnFYxTfJ6H1HDgTcVsOGOdC0H5s0jff9iszxDGqrbKWHjm9+VHca401xTbtsxU7tcAzzz1BiPSaRDhlwjNHvzrWKOfP1LlwGn4mvFQmyjYLCj/tAiqn445AjSDPUExGooF8NGhma9WyKukcuqfuPOE/Ed7PBOY6aeW0RsR++daJONFUPZ3FyMCLlhu6QTzQ9PDl48sdxHKAAiwQAZ21396geKTbyusuNn2Pk3Wk0aY8lepjm8pOpBjcMd/8AURuPH/iqLmDNwkr84BJXbMAJJHjGsc+Wu53wVxpc4s3MsMe6W2zbAeR2j28foj8KsXE0QIwO8aoZghT/AC67beVZzlR0RqdHx0mvQR61qvjL4SOGXt7Zm3IDLzRieXVZ9p9soDQpKStCaaZStXVWpq07VqeeUsKjkqyupWFFUVxWrsorjbosdFGWosKuIrxhTsVFECuNWSa7WixFYaKutMp8D7VWUrzs6YFxcjerLT0OJr0N4UAGIRG0V11pEVTbu+A/fjVileppUBWt510BI0j33ivbaMdTz5mrFq4PpSovU2qstw1pQZOtMUujypaIohH03pDsLKpMwJoO5wlG1UlTPT+9XKw3MedEI+x+vL6UWNCPG4VpJI357cqCa1rqK1ly32ggxHlP60Bc4OeTT50WUZ+5Y6VoeEfGV+2gtO0qBCnmPP8AmHnQGIwLKTIigrtrqKHTVMuEnB3E0fHfipr9tLAMgQXPUiYAJ35EnqKSBqHtJFEG2REgidvGppLZGzm5u2UrU/39K9rqs4SFSFdXUAiQ5V5zrq6kM8aojc+Ve11AFZ3qJrq6mIny/fjUVrq6mhEDXjV1dTEerV1veurqGAZ+WuG3pXV1SUTw9QPz+ldXUMEEWtqPt8q6uqSke4bdvOmCbV1dUlooxPytSXE7NXV1NDlyLztR+J+Rf9X/ALq6upstcn//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10" descr="Buy Quality Grade A Frozen Whole Buffalo Carcass - HOLLA BAROMFI KF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64" name="Picture 16" descr="Half Carcass of Grass-fed Angus Beef – Grazing Da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6193" y="4005064"/>
            <a:ext cx="2030478" cy="2281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423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595933"/>
            <a:ext cx="5626968" cy="4929411"/>
          </a:xfrm>
        </p:spPr>
        <p:txBody>
          <a:bodyPr>
            <a:normAutofit fontScale="92500" lnSpcReduction="20000"/>
          </a:bodyPr>
          <a:lstStyle/>
          <a:p>
            <a:pPr marL="0" indent="0">
              <a:buNone/>
            </a:pPr>
            <a:r>
              <a:rPr lang="tr-TR" b="1" dirty="0"/>
              <a:t>2) Aynı ambalajın örnek alınan 2 yeri arasında farklılık olabilir. </a:t>
            </a:r>
          </a:p>
          <a:p>
            <a:pPr marL="0" indent="0">
              <a:buNone/>
            </a:pPr>
            <a:r>
              <a:rPr lang="tr-TR" dirty="0"/>
              <a:t>-Bu durum, özellikle baharat, bütün piliç, gövde et, beyaz peynir gibi homojen olmayan örneklerde geçerlidir. </a:t>
            </a:r>
          </a:p>
          <a:p>
            <a:pPr marL="0" indent="0">
              <a:buNone/>
            </a:pPr>
            <a:r>
              <a:rPr lang="tr-TR" dirty="0"/>
              <a:t>-Ürünlere göre örnek alma işlemi tanımlanmıştır. </a:t>
            </a:r>
          </a:p>
          <a:p>
            <a:pPr marL="0" indent="0">
              <a:buNone/>
            </a:pPr>
            <a:r>
              <a:rPr lang="tr-TR" dirty="0"/>
              <a:t>-Aynı ürünün farklı ambalajlarından aynı yöntemle analiz numunesi alındığında farklılık azalır. </a:t>
            </a:r>
          </a:p>
        </p:txBody>
      </p:sp>
      <p:sp>
        <p:nvSpPr>
          <p:cNvPr id="5" name="Başlık 1"/>
          <p:cNvSpPr>
            <a:spLocks noGrp="1"/>
          </p:cNvSpPr>
          <p:nvPr>
            <p:ph type="title"/>
          </p:nvPr>
        </p:nvSpPr>
        <p:spPr>
          <a:xfrm>
            <a:off x="395536" y="332656"/>
            <a:ext cx="8229600" cy="998984"/>
          </a:xfrm>
        </p:spPr>
        <p:txBody>
          <a:bodyPr>
            <a:noAutofit/>
          </a:bodyPr>
          <a:lstStyle/>
          <a:p>
            <a:br>
              <a:rPr lang="tr-TR" sz="3600" b="1" dirty="0"/>
            </a:br>
            <a:r>
              <a:rPr lang="tr-TR" sz="3600" b="1" dirty="0"/>
              <a:t>Analizlerde Numune Alma</a:t>
            </a:r>
            <a:br>
              <a:rPr lang="tr-TR" sz="3600" b="1" dirty="0"/>
            </a:br>
            <a:endParaRPr lang="tr-TR" sz="3600" b="1" dirty="0"/>
          </a:p>
        </p:txBody>
      </p:sp>
      <p:pic>
        <p:nvPicPr>
          <p:cNvPr id="3074" name="Picture 2" descr="Loyka Çns 120-38 Çuval Numune Alma Sondası, Loyka Çns 120-38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844824"/>
            <a:ext cx="2887396" cy="172819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oyka Çns 110-28 Çuval Numune Alma Sondası, Loyka Çns 110-28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4041" y="4005064"/>
            <a:ext cx="2563633" cy="1440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153647"/>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TotalTime>
  <Words>2020</Words>
  <Application>Microsoft Office PowerPoint</Application>
  <PresentationFormat>Ekran Gösterisi (4:3)</PresentationFormat>
  <Paragraphs>110</Paragraphs>
  <Slides>30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30</vt:i4>
      </vt:variant>
    </vt:vector>
  </HeadingPairs>
  <TitlesOfParts>
    <vt:vector size="34" baseType="lpstr">
      <vt:lpstr>Arial</vt:lpstr>
      <vt:lpstr>Calibri</vt:lpstr>
      <vt:lpstr>Trebuchet MS</vt:lpstr>
      <vt:lpstr>Ofis Teması</vt:lpstr>
      <vt:lpstr>3.Hafta Mikrobiyolojik Kriterler Yönetmeliği, Numune Alma Planı ve Mikrobiyolojik Limitler</vt:lpstr>
      <vt:lpstr>PowerPoint Sunusu</vt:lpstr>
      <vt:lpstr>PowerPoint Sunusu</vt:lpstr>
      <vt:lpstr>PowerPoint Sunusu</vt:lpstr>
      <vt:lpstr> Türk Gıda Kodeksi Mikrobiyolojik Kriterler Yönetmeliğinde belirtilen limitler </vt:lpstr>
      <vt:lpstr> Türk Gıda Kodeksi Mikrobiyolojik Kriterler Yönetmeliğinde belirtilen limitler </vt:lpstr>
      <vt:lpstr> Analizlerde Numune Alma </vt:lpstr>
      <vt:lpstr> Analizlerde Numune Alma </vt:lpstr>
      <vt:lpstr> Analizlerde Numune Alma </vt:lpstr>
      <vt:lpstr> Analizlerde Numune Alma </vt:lpstr>
      <vt:lpstr> Analizlerde Numune Alma </vt:lpstr>
      <vt:lpstr> Analizlerde Numune Alma </vt:lpstr>
      <vt:lpstr> Analizlerde Numune Alma </vt:lpstr>
      <vt:lpstr> Analizlerde Numune Alma </vt:lpstr>
      <vt:lpstr>PowerPoint Sunusu</vt:lpstr>
      <vt:lpstr>Soğutulmuş ve Dondurulmuş Gıdalar İçin</vt:lpstr>
      <vt:lpstr>Soğutulmuş ve Dondurulmuş Gıdalar İçin</vt:lpstr>
      <vt:lpstr>Soğutulmuş ve Dondurulmuş Gıdalar İçin</vt:lpstr>
      <vt:lpstr>Soğutulmuş ve Dondurulmuş Gıdalar İçin</vt:lpstr>
      <vt:lpstr>Soğutulmuş ve Dondurulmuş Gıdalar İçin</vt:lpstr>
      <vt:lpstr>Soğutulmamış Gıdalar İçin</vt:lpstr>
      <vt:lpstr>Soğutulmamış Gıdalar İçin</vt:lpstr>
      <vt:lpstr>Düşük Su Aktivitesine Sahip Gıdalar İçin</vt:lpstr>
      <vt:lpstr>Düşük Su Aktivitesine Sahip Gıdalar İçin</vt:lpstr>
      <vt:lpstr>Düşük Su Aktivitesine Sahip Gıdalar İçin</vt:lpstr>
      <vt:lpstr>Stabil Gıdalar İçin</vt:lpstr>
      <vt:lpstr>PowerPoint Sunusu</vt:lpstr>
      <vt:lpstr>PowerPoint Sunusu</vt:lpstr>
      <vt:lpstr>Kaynaklar</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Hafta Dersi                       Mikroorganizmalarda Doğrulama Testleri  ve  Mikrobiyolojik Limitler</dc:title>
  <dc:creator>Gülsüm BATMAN</dc:creator>
  <cp:lastModifiedBy>Ahmet Yetiman</cp:lastModifiedBy>
  <cp:revision>67</cp:revision>
  <dcterms:created xsi:type="dcterms:W3CDTF">2020-05-12T22:47:25Z</dcterms:created>
  <dcterms:modified xsi:type="dcterms:W3CDTF">2024-03-07T13:02:53Z</dcterms:modified>
</cp:coreProperties>
</file>