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92" r:id="rId4"/>
    <p:sldId id="284" r:id="rId5"/>
    <p:sldId id="283" r:id="rId6"/>
    <p:sldId id="281" r:id="rId7"/>
    <p:sldId id="290" r:id="rId8"/>
    <p:sldId id="286" r:id="rId9"/>
    <p:sldId id="287" r:id="rId10"/>
    <p:sldId id="288" r:id="rId11"/>
    <p:sldId id="285" r:id="rId12"/>
    <p:sldId id="293" r:id="rId13"/>
    <p:sldId id="289" r:id="rId14"/>
    <p:sldId id="291" r:id="rId15"/>
    <p:sldId id="279" r:id="rId16"/>
    <p:sldId id="280" r:id="rId17"/>
    <p:sldId id="258" r:id="rId18"/>
    <p:sldId id="260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4FF5-5F42-4359-BF41-3CFE1A51E379}" type="datetimeFigureOut">
              <a:rPr lang="tr-TR" smtClean="0"/>
              <a:t>8.11.2024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205C-277B-48BF-A657-0195E33C1B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6243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4FF5-5F42-4359-BF41-3CFE1A51E379}" type="datetimeFigureOut">
              <a:rPr lang="tr-TR" smtClean="0"/>
              <a:t>8.11.2024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205C-277B-48BF-A657-0195E33C1B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72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4FF5-5F42-4359-BF41-3CFE1A51E379}" type="datetimeFigureOut">
              <a:rPr lang="tr-TR" smtClean="0"/>
              <a:t>8.11.2024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205C-277B-48BF-A657-0195E33C1B93}" type="slidenum">
              <a:rPr lang="tr-TR" smtClean="0"/>
              <a:t>‹#›</a:t>
            </a:fld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8695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4FF5-5F42-4359-BF41-3CFE1A51E379}" type="datetimeFigureOut">
              <a:rPr lang="tr-TR" smtClean="0"/>
              <a:t>8.11.2024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205C-277B-48BF-A657-0195E33C1B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9839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4FF5-5F42-4359-BF41-3CFE1A51E379}" type="datetimeFigureOut">
              <a:rPr lang="tr-TR" smtClean="0"/>
              <a:t>8.11.2024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205C-277B-48BF-A657-0195E33C1B93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0993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4FF5-5F42-4359-BF41-3CFE1A51E379}" type="datetimeFigureOut">
              <a:rPr lang="tr-TR" smtClean="0"/>
              <a:t>8.11.2024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205C-277B-48BF-A657-0195E33C1B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4642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4FF5-5F42-4359-BF41-3CFE1A51E379}" type="datetimeFigureOut">
              <a:rPr lang="tr-TR" smtClean="0"/>
              <a:t>8.11.2024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205C-277B-48BF-A657-0195E33C1B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3959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4FF5-5F42-4359-BF41-3CFE1A51E379}" type="datetimeFigureOut">
              <a:rPr lang="tr-TR" smtClean="0"/>
              <a:t>8.11.2024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205C-277B-48BF-A657-0195E33C1B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991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4FF5-5F42-4359-BF41-3CFE1A51E379}" type="datetimeFigureOut">
              <a:rPr lang="tr-TR" smtClean="0"/>
              <a:t>8.11.2024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205C-277B-48BF-A657-0195E33C1B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728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4FF5-5F42-4359-BF41-3CFE1A51E379}" type="datetimeFigureOut">
              <a:rPr lang="tr-TR" smtClean="0"/>
              <a:t>8.11.2024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205C-277B-48BF-A657-0195E33C1B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314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4FF5-5F42-4359-BF41-3CFE1A51E379}" type="datetimeFigureOut">
              <a:rPr lang="tr-TR" smtClean="0"/>
              <a:t>8.11.2024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205C-277B-48BF-A657-0195E33C1B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962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4FF5-5F42-4359-BF41-3CFE1A51E379}" type="datetimeFigureOut">
              <a:rPr lang="tr-TR" smtClean="0"/>
              <a:t>8.11.2024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205C-277B-48BF-A657-0195E33C1B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9396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4FF5-5F42-4359-BF41-3CFE1A51E379}" type="datetimeFigureOut">
              <a:rPr lang="tr-TR" smtClean="0"/>
              <a:t>8.11.2024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205C-277B-48BF-A657-0195E33C1B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394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4FF5-5F42-4359-BF41-3CFE1A51E379}" type="datetimeFigureOut">
              <a:rPr lang="tr-TR" smtClean="0"/>
              <a:t>8.11.2024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205C-277B-48BF-A657-0195E33C1B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902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4FF5-5F42-4359-BF41-3CFE1A51E379}" type="datetimeFigureOut">
              <a:rPr lang="tr-TR" smtClean="0"/>
              <a:t>8.11.2024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205C-277B-48BF-A657-0195E33C1B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241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4FF5-5F42-4359-BF41-3CFE1A51E379}" type="datetimeFigureOut">
              <a:rPr lang="tr-TR" smtClean="0"/>
              <a:t>8.11.2024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205C-277B-48BF-A657-0195E33C1B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586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44FF5-5F42-4359-BF41-3CFE1A51E379}" type="datetimeFigureOut">
              <a:rPr lang="tr-TR" smtClean="0"/>
              <a:t>8.11.2024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EE6205C-277B-48BF-A657-0195E33C1B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232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166946" y="5089680"/>
            <a:ext cx="1911928" cy="637310"/>
          </a:xfrm>
        </p:spPr>
        <p:txBody>
          <a:bodyPr>
            <a:noAutofit/>
          </a:bodyPr>
          <a:lstStyle/>
          <a:p>
            <a:pPr algn="ctr"/>
            <a:r>
              <a:rPr lang="tr-TR" sz="1200" b="1" dirty="0">
                <a:solidFill>
                  <a:schemeClr val="tx1"/>
                </a:solidFill>
              </a:rPr>
              <a:t>Genel Mikrobiyoloji </a:t>
            </a:r>
          </a:p>
          <a:p>
            <a:pPr algn="ctr"/>
            <a:r>
              <a:rPr lang="tr-TR" sz="1200" b="1" dirty="0">
                <a:solidFill>
                  <a:schemeClr val="tx1"/>
                </a:solidFill>
              </a:rPr>
              <a:t>Laboratuvar Dersi 2024</a:t>
            </a:r>
          </a:p>
        </p:txBody>
      </p:sp>
      <p:pic>
        <p:nvPicPr>
          <p:cNvPr id="1036" name="Picture 12" descr="Dosya:ERU Logo.jpg - Vikiped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721" y="124691"/>
            <a:ext cx="1155826" cy="112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gida.erciyes.edu.tr/upload/ZSPOXP2gida_logo_t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58" y="5994077"/>
            <a:ext cx="2177143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Bacteria: Types, characteristics, where they live, hazards, and mor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5" b="10063"/>
          <a:stretch/>
        </p:blipFill>
        <p:spPr bwMode="auto">
          <a:xfrm>
            <a:off x="651163" y="3795733"/>
            <a:ext cx="3823855" cy="284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883CFCFE-2073-6029-2BB7-8A1DB55D97D9}"/>
              </a:ext>
            </a:extLst>
          </p:cNvPr>
          <p:cNvSpPr/>
          <p:nvPr/>
        </p:nvSpPr>
        <p:spPr>
          <a:xfrm>
            <a:off x="1092281" y="1738828"/>
            <a:ext cx="81339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Bakteri kolonilerinin incelenmesi</a:t>
            </a:r>
          </a:p>
          <a:p>
            <a:pPr algn="ctr"/>
            <a:r>
              <a:rPr lang="tr-T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ve Saf kültür elde etme yolları</a:t>
            </a:r>
          </a:p>
        </p:txBody>
      </p:sp>
    </p:spTree>
    <p:extLst>
      <p:ext uri="{BB962C8B-B14F-4D97-AF65-F5344CB8AC3E}">
        <p14:creationId xmlns:p14="http://schemas.microsoft.com/office/powerpoint/2010/main" val="51858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5296" t="26231" r="21250" b="21307"/>
          <a:stretch/>
        </p:blipFill>
        <p:spPr>
          <a:xfrm>
            <a:off x="623454" y="180110"/>
            <a:ext cx="8587014" cy="4738254"/>
          </a:xfrm>
          <a:prstGeom prst="rect">
            <a:avLst/>
          </a:prstGeom>
        </p:spPr>
      </p:pic>
      <p:pic>
        <p:nvPicPr>
          <p:cNvPr id="7170" name="Picture 2" descr="MİKROORGANİZMA VE MİKROBİYOLOJİ - ppt indi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9" t="63447" r="23470" b="4356"/>
          <a:stretch/>
        </p:blipFill>
        <p:spPr bwMode="auto">
          <a:xfrm>
            <a:off x="3235036" y="5007353"/>
            <a:ext cx="2064327" cy="143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882816" y="5541817"/>
            <a:ext cx="303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L-KOLONİ</a:t>
            </a:r>
          </a:p>
        </p:txBody>
      </p:sp>
    </p:spTree>
    <p:extLst>
      <p:ext uri="{BB962C8B-B14F-4D97-AF65-F5344CB8AC3E}">
        <p14:creationId xmlns:p14="http://schemas.microsoft.com/office/powerpoint/2010/main" val="3816048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96206" y="509016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tr-TR" u="heavy" dirty="0"/>
              <a:t>BAKTERİLERDE GÖZLENEN KOLONİ</a:t>
            </a:r>
            <a:r>
              <a:rPr lang="tr-TR" dirty="0"/>
              <a:t> </a:t>
            </a:r>
            <a:r>
              <a:rPr lang="tr-TR" u="heavy" dirty="0"/>
              <a:t>ŞEKİLLERİ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2160589"/>
            <a:ext cx="6873393" cy="388077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tr-TR" b="1" dirty="0"/>
              <a:t>S(SMOOTH) KOLONİ </a:t>
            </a:r>
            <a:r>
              <a:rPr lang="tr-TR" dirty="0"/>
              <a:t>; Düzgün, parlak ve homojen görünümdedir.</a:t>
            </a:r>
          </a:p>
          <a:p>
            <a:pPr>
              <a:lnSpc>
                <a:spcPct val="150000"/>
              </a:lnSpc>
            </a:pPr>
            <a:r>
              <a:rPr lang="tr-TR" b="1" dirty="0"/>
              <a:t>R(ROUGH) KOLONİ; </a:t>
            </a:r>
            <a:r>
              <a:rPr lang="tr-TR" dirty="0"/>
              <a:t>ESKİMİŞ ya da BİRÇOK KEZ PASAJI YAPILMIŞ bakterilerin oluşturduğu kolonilerdir. Kenarları ve üzeri pürüzlü </a:t>
            </a:r>
            <a:r>
              <a:rPr lang="tr-TR" dirty="0" err="1"/>
              <a:t>granüler</a:t>
            </a:r>
            <a:r>
              <a:rPr lang="tr-TR" dirty="0"/>
              <a:t> görünümdedir.</a:t>
            </a:r>
          </a:p>
          <a:p>
            <a:pPr>
              <a:lnSpc>
                <a:spcPct val="150000"/>
              </a:lnSpc>
            </a:pPr>
            <a:r>
              <a:rPr lang="tr-TR" b="1" dirty="0"/>
              <a:t>M(MUKOİD) KOLONİ: </a:t>
            </a:r>
            <a:r>
              <a:rPr lang="tr-TR" dirty="0"/>
              <a:t>KAPSÜL ya da MUKOİD SALGI oluşturan bakterilerde görülür. Bu kolonilere öze değdirildiğinde iplik gibi uzarlar.</a:t>
            </a:r>
          </a:p>
          <a:p>
            <a:pPr>
              <a:lnSpc>
                <a:spcPct val="150000"/>
              </a:lnSpc>
            </a:pPr>
            <a:r>
              <a:rPr lang="tr-TR" b="1" dirty="0"/>
              <a:t>L-KOLONİ; </a:t>
            </a:r>
            <a:r>
              <a:rPr lang="tr-TR" dirty="0"/>
              <a:t>Hücre duvarı oluşturmayan mikroorganizmalar bu tip koloni oluşturur. Üstü ve yanları düzensizdir.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17" name="Picture 2" descr="Bacteriële Die Kolonies Op Een Petrischaal Op Zwarte Achtergrond Wordt  Geïsoleerd Stock Afbeelding - Afbeelding bestaande uit petrischaal,  geïsoleerd: 5378759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7" t="12727" r="8951" b="10364"/>
          <a:stretch/>
        </p:blipFill>
        <p:spPr bwMode="auto">
          <a:xfrm>
            <a:off x="7550727" y="2029720"/>
            <a:ext cx="4377545" cy="414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139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126" y="350321"/>
            <a:ext cx="6824682" cy="645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76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cterial colonies of E.coli and Staphylococcus aureus on brain heart  infusion agar in detai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3" y="761999"/>
            <a:ext cx="7620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917573" y="221673"/>
            <a:ext cx="263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SORU ?????</a:t>
            </a:r>
          </a:p>
        </p:txBody>
      </p:sp>
    </p:spTree>
    <p:extLst>
      <p:ext uri="{BB962C8B-B14F-4D97-AF65-F5344CB8AC3E}">
        <p14:creationId xmlns:p14="http://schemas.microsoft.com/office/powerpoint/2010/main" val="4158442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acterial Culture - EURO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025237"/>
            <a:ext cx="5261552" cy="526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820591" y="540328"/>
            <a:ext cx="263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SORU ?????</a:t>
            </a:r>
          </a:p>
        </p:txBody>
      </p:sp>
      <p:sp>
        <p:nvSpPr>
          <p:cNvPr id="2" name="Sağ Ok 1"/>
          <p:cNvSpPr/>
          <p:nvPr/>
        </p:nvSpPr>
        <p:spPr>
          <a:xfrm>
            <a:off x="955964" y="3200400"/>
            <a:ext cx="1399309" cy="665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4560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İzolasyon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>
                <a:solidFill>
                  <a:schemeClr val="tx1"/>
                </a:solidFill>
              </a:rPr>
              <a:t>İzolasyon, "ayırmak" anlamına gelir.</a:t>
            </a:r>
          </a:p>
          <a:p>
            <a:pPr algn="just">
              <a:lnSpc>
                <a:spcPct val="150000"/>
              </a:lnSpc>
            </a:pPr>
            <a:r>
              <a:rPr lang="tr-TR" dirty="0">
                <a:solidFill>
                  <a:schemeClr val="tx1"/>
                </a:solidFill>
              </a:rPr>
              <a:t>Mikrobiyolojide izolasyon denildiğinde bir mikroorganizmayı saf halde elde etmek anlaşılır. </a:t>
            </a:r>
          </a:p>
          <a:p>
            <a:pPr algn="just">
              <a:lnSpc>
                <a:spcPct val="150000"/>
              </a:lnSpc>
            </a:pPr>
            <a:r>
              <a:rPr lang="tr-TR" dirty="0">
                <a:solidFill>
                  <a:schemeClr val="tx1"/>
                </a:solidFill>
              </a:rPr>
              <a:t>Mikroorganizmalar doğada çok ender olarak saf halde bulunurlar. Genellikle karışık halde bulunan mikroorganizmalardan çeşitli amaçlar ile saf kültürlerin elde edilmesi gerekir. </a:t>
            </a:r>
          </a:p>
          <a:p>
            <a:pPr algn="just">
              <a:lnSpc>
                <a:spcPct val="150000"/>
              </a:lnSpc>
            </a:pPr>
            <a:r>
              <a:rPr lang="tr-TR" dirty="0">
                <a:solidFill>
                  <a:schemeClr val="tx1"/>
                </a:solidFill>
              </a:rPr>
              <a:t>Saf kültür, sadece bir tek mikroorganizma hücresinden çoğaltılmış olan mikroorganizma topluluğudur.</a:t>
            </a:r>
          </a:p>
        </p:txBody>
      </p:sp>
    </p:spTree>
    <p:extLst>
      <p:ext uri="{BB962C8B-B14F-4D97-AF65-F5344CB8AC3E}">
        <p14:creationId xmlns:p14="http://schemas.microsoft.com/office/powerpoint/2010/main" val="6788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SAF KÜLTÜR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565565"/>
            <a:ext cx="9020849" cy="5070762"/>
          </a:xfrm>
        </p:spPr>
        <p:txBody>
          <a:bodyPr>
            <a:normAutofit/>
          </a:bodyPr>
          <a:lstStyle/>
          <a:p>
            <a:pPr algn="just"/>
            <a:r>
              <a:rPr lang="tr-TR" sz="2000" dirty="0"/>
              <a:t>Doğada her yerde mikroorganizmalar, birçok farklı türlerin oluşturduğu topluluklar şeklinde bulunur. Buradan alınan örnekler </a:t>
            </a:r>
            <a:r>
              <a:rPr lang="tr-TR" sz="2000" dirty="0" err="1"/>
              <a:t>besiyerine</a:t>
            </a:r>
            <a:r>
              <a:rPr lang="tr-TR" sz="2000" dirty="0"/>
              <a:t> ekilerek birçok bakteri türü bir arada üretilir. Birden fazla bakteri türünün ürediği kültürlere </a:t>
            </a:r>
            <a:r>
              <a:rPr lang="tr-TR" sz="2000" b="1" u="sng" dirty="0"/>
              <a:t>karışık kültürler </a:t>
            </a:r>
            <a:r>
              <a:rPr lang="tr-TR" sz="2000" dirty="0"/>
              <a:t>denir. </a:t>
            </a:r>
          </a:p>
          <a:p>
            <a:pPr algn="just"/>
            <a:r>
              <a:rPr lang="tr-TR" sz="2000" dirty="0"/>
              <a:t>Mikrobiyoloji laboratuvarlarında her bir mikroorganizmanın özelliğinin incelenmesi ve tanısının yapılabilmesi için saf kültürlerinin elde edilmesi de gerekir. Bu nedenle karışık kültürlerin saflaştırılması gerekmektedir.</a:t>
            </a:r>
          </a:p>
          <a:p>
            <a:pPr algn="just"/>
            <a:r>
              <a:rPr lang="tr-TR" sz="2000" dirty="0"/>
              <a:t>Bir koloniden alınan ve üretildiğinde morfolojik, fizyolojik, biyokimyasal ve genel özellikleri birbirinin aynı olan bakteri kültürüne “</a:t>
            </a:r>
            <a:r>
              <a:rPr lang="tr-TR" sz="2000" b="1" u="sng" dirty="0"/>
              <a:t>saf kültür” </a:t>
            </a:r>
            <a:r>
              <a:rPr lang="tr-TR" sz="2000" dirty="0"/>
              <a:t>adı verilmektedir. Saf kültür yalnızca bir tür mikroorganizma üretilmesi ile elde edilen kültürdür.</a:t>
            </a:r>
          </a:p>
          <a:p>
            <a:pPr algn="just"/>
            <a:r>
              <a:rPr lang="tr-TR" sz="2000" dirty="0"/>
              <a:t>Gıdada mevcut mikroorganizmanın cins, tür düzeyinde tanısını yapabilmek ve adlandırmak için </a:t>
            </a:r>
            <a:r>
              <a:rPr lang="tr-TR" sz="2000" u="sng" dirty="0"/>
              <a:t>saf kültür halinde üretilmesi zorunludur. </a:t>
            </a:r>
          </a:p>
        </p:txBody>
      </p:sp>
    </p:spTree>
    <p:extLst>
      <p:ext uri="{BB962C8B-B14F-4D97-AF65-F5344CB8AC3E}">
        <p14:creationId xmlns:p14="http://schemas.microsoft.com/office/powerpoint/2010/main" val="3347353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11853" y="23552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chemeClr val="tx1"/>
                </a:solidFill>
              </a:rPr>
              <a:t>Rapor Gönderim Koşulları ve Örnek Rapor Şablonu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2" y="1548735"/>
            <a:ext cx="5926575" cy="506031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35" y="1690688"/>
            <a:ext cx="3688773" cy="4918364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346861" y="4537702"/>
            <a:ext cx="4073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Not:Raporlar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u="sng" dirty="0">
                <a:solidFill>
                  <a:srgbClr val="FF0000"/>
                </a:solidFill>
              </a:rPr>
              <a:t>el yazısı DEĞİL</a:t>
            </a:r>
          </a:p>
          <a:p>
            <a:r>
              <a:rPr lang="tr-TR" u="sng" dirty="0">
                <a:solidFill>
                  <a:srgbClr val="FF0000"/>
                </a:solidFill>
              </a:rPr>
              <a:t> PDF </a:t>
            </a:r>
            <a:r>
              <a:rPr lang="tr-TR" dirty="0">
                <a:solidFill>
                  <a:srgbClr val="FF0000"/>
                </a:solidFill>
              </a:rPr>
              <a:t>formatında olacak !!!!</a:t>
            </a:r>
          </a:p>
        </p:txBody>
      </p:sp>
    </p:spTree>
    <p:extLst>
      <p:ext uri="{BB962C8B-B14F-4D97-AF65-F5344CB8AC3E}">
        <p14:creationId xmlns:p14="http://schemas.microsoft.com/office/powerpoint/2010/main" val="3667862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Kaynaklar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1" y="1729077"/>
            <a:ext cx="2403764" cy="556923"/>
          </a:xfrm>
        </p:spPr>
        <p:txBody>
          <a:bodyPr/>
          <a:lstStyle/>
          <a:p>
            <a:pPr marL="0" indent="0">
              <a:buNone/>
            </a:pPr>
            <a:r>
              <a:rPr lang="tr-TR" u="sng" dirty="0"/>
              <a:t>Ana Kaynak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5043055" y="1981199"/>
            <a:ext cx="6664037" cy="4641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u="sng" dirty="0"/>
              <a:t>Diğer Kaynaklar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1800" dirty="0"/>
              <a:t>MEGEP Gıda Teknolojisi Laboratuvar Organizasyonu ve Laboratuvar Hizmetleri Föyü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1800" dirty="0"/>
              <a:t>www.mikrobiyoloji.org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1800" dirty="0"/>
              <a:t>Gıda Mikrobiyolojisi Laboratuvarı 1 A. Kadir HALKMAN, Hilal B. DOĞAN Ankara Üniversitesi Gıda Mühendisliği Bölümü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1800" dirty="0"/>
              <a:t>https://www.canlibilimi.com/</a:t>
            </a:r>
          </a:p>
          <a:p>
            <a:pPr marL="0" indent="0">
              <a:buNone/>
            </a:pPr>
            <a:endParaRPr lang="tr-TR" sz="18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0"/>
            <a:ext cx="3252355" cy="433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65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İdentifikasyon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2160589"/>
            <a:ext cx="4365721" cy="3880773"/>
          </a:xfrm>
        </p:spPr>
        <p:txBody>
          <a:bodyPr/>
          <a:lstStyle/>
          <a:p>
            <a:r>
              <a:rPr lang="tr-TR" dirty="0" err="1"/>
              <a:t>İdentifikasyon</a:t>
            </a:r>
            <a:r>
              <a:rPr lang="tr-TR" dirty="0"/>
              <a:t>, "tanıma" anlamına gelir.</a:t>
            </a:r>
          </a:p>
          <a:p>
            <a:r>
              <a:rPr lang="tr-TR" dirty="0"/>
              <a:t> Mikrobiyolojide </a:t>
            </a:r>
            <a:r>
              <a:rPr lang="tr-TR" dirty="0" err="1"/>
              <a:t>identifikasyon</a:t>
            </a:r>
            <a:r>
              <a:rPr lang="tr-TR" dirty="0"/>
              <a:t> denildiğinde izole edilmiş bir mikroorganizmanın cins ve türünün (ya da </a:t>
            </a:r>
            <a:r>
              <a:rPr lang="tr-TR" dirty="0" err="1"/>
              <a:t>serotipinin</a:t>
            </a:r>
            <a:r>
              <a:rPr lang="tr-TR" dirty="0"/>
              <a:t>) belirlenmesi anlaşılır. </a:t>
            </a:r>
          </a:p>
          <a:p>
            <a:r>
              <a:rPr lang="tr-TR" dirty="0"/>
              <a:t>Bakteri </a:t>
            </a:r>
            <a:r>
              <a:rPr lang="tr-TR" dirty="0" err="1"/>
              <a:t>adentifikasyonu</a:t>
            </a:r>
            <a:r>
              <a:rPr lang="tr-TR" dirty="0"/>
              <a:t> bakteri morfolojisi </a:t>
            </a:r>
            <a:r>
              <a:rPr lang="tr-TR" dirty="0">
                <a:solidFill>
                  <a:srgbClr val="0070C0"/>
                </a:solidFill>
              </a:rPr>
              <a:t>MAKROSKOBİK</a:t>
            </a:r>
            <a:r>
              <a:rPr lang="tr-TR" dirty="0"/>
              <a:t> ve </a:t>
            </a:r>
            <a:r>
              <a:rPr lang="tr-TR" sz="1600" dirty="0">
                <a:solidFill>
                  <a:srgbClr val="0070C0"/>
                </a:solidFill>
              </a:rPr>
              <a:t>mikroskobik</a:t>
            </a:r>
            <a:r>
              <a:rPr lang="tr-TR" dirty="0"/>
              <a:t> morfoloji olmak üzere iki grupta incelenir . </a:t>
            </a:r>
          </a:p>
        </p:txBody>
      </p:sp>
      <p:pic>
        <p:nvPicPr>
          <p:cNvPr id="4098" name="Picture 2" descr="http://genderi.org/mikrobiyoloji--mikroorganizmalar-inceleyen-bilim-daldr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1270000"/>
            <a:ext cx="6958157" cy="52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ol Ok 3"/>
          <p:cNvSpPr/>
          <p:nvPr/>
        </p:nvSpPr>
        <p:spPr>
          <a:xfrm>
            <a:off x="9767455" y="2535382"/>
            <a:ext cx="969818" cy="3463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4995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oloni sayacı Petri Koloni oluşturan birim Yemekler - Koloni sayacı şeffaf  PNG görüntüs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80" y="610379"/>
            <a:ext cx="4502727" cy="450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acteriële Die Kolonies Op Een Petrischaal Op Zwarte Achtergrond Wordt  Geïsoleerd Stock Afbeelding - Afbeelding bestaande uit petrischaal,  geïsoleerd: 5378759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7" t="12727" r="8951" b="10364"/>
          <a:stretch/>
        </p:blipFill>
        <p:spPr bwMode="auto">
          <a:xfrm>
            <a:off x="5597236" y="707361"/>
            <a:ext cx="4807528" cy="454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992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Bakteriler ve Bakterilerin Özellikleri - Evrensel Rit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731" y="2472603"/>
            <a:ext cx="741045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Mikroskobik </a:t>
            </a:r>
            <a:r>
              <a:rPr lang="tr-TR" dirty="0" err="1"/>
              <a:t>morfolaji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7357" y="1578698"/>
            <a:ext cx="4947611" cy="2078902"/>
          </a:xfrm>
        </p:spPr>
        <p:txBody>
          <a:bodyPr/>
          <a:lstStyle/>
          <a:p>
            <a:pPr lvl="0"/>
            <a:r>
              <a:rPr lang="tr-TR" dirty="0"/>
              <a:t>a) Yuvarlak biçimli bakteriler (koklar),</a:t>
            </a:r>
          </a:p>
          <a:p>
            <a:pPr lvl="0"/>
            <a:r>
              <a:rPr lang="tr-TR" dirty="0"/>
              <a:t>b) Çomak biçimli bakteriler (basiller) ,</a:t>
            </a:r>
          </a:p>
          <a:p>
            <a:pPr lvl="0"/>
            <a:r>
              <a:rPr lang="tr-TR" dirty="0"/>
              <a:t>c) Sarmal biçimli bakteriler (spiraller),</a:t>
            </a:r>
          </a:p>
          <a:p>
            <a:pPr lvl="0"/>
            <a:r>
              <a:rPr lang="tr-TR" dirty="0"/>
              <a:t>d) Değişik biçimli bakteriler (</a:t>
            </a:r>
            <a:r>
              <a:rPr lang="tr-TR" dirty="0" err="1"/>
              <a:t>pleomorfikler</a:t>
            </a:r>
            <a:r>
              <a:rPr lang="tr-T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2638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Makroskobik</a:t>
            </a:r>
            <a:r>
              <a:rPr lang="tr-TR" dirty="0"/>
              <a:t> morfoloji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Koloni şekil ve yapıları mikroorganizma türleri için karakteristiktir, morfolojik olarak incelemede bu özellikten faydalanılır. Ancak farklı </a:t>
            </a:r>
            <a:r>
              <a:rPr lang="tr-TR" dirty="0" err="1"/>
              <a:t>besiyeri</a:t>
            </a:r>
            <a:r>
              <a:rPr lang="tr-TR" dirty="0"/>
              <a:t> kullanıldığı zaman belirli olan bu şekil ve yapıdan sapmalar olabilir. </a:t>
            </a:r>
          </a:p>
          <a:p>
            <a:pPr algn="just"/>
            <a:r>
              <a:rPr lang="tr-TR" dirty="0" err="1"/>
              <a:t>Makroskobik</a:t>
            </a:r>
            <a:r>
              <a:rPr lang="tr-TR" dirty="0"/>
              <a:t> morfoloji  daha çok </a:t>
            </a:r>
            <a:r>
              <a:rPr lang="tr-TR" dirty="0" err="1"/>
              <a:t>kloni</a:t>
            </a:r>
            <a:r>
              <a:rPr lang="tr-TR" dirty="0"/>
              <a:t> morfolojisi olarak bilinir.</a:t>
            </a:r>
          </a:p>
        </p:txBody>
      </p:sp>
      <p:pic>
        <p:nvPicPr>
          <p:cNvPr id="4" name="Picture 2" descr="Fuzzy Information And Engineering Volum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18" y="3733788"/>
            <a:ext cx="36576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964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heavy" dirty="0"/>
              <a:t>BAKTERİLERİN MORFOLOJİSİ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2160589"/>
            <a:ext cx="9034702" cy="3880773"/>
          </a:xfrm>
        </p:spPr>
        <p:txBody>
          <a:bodyPr>
            <a:normAutofit fontScale="92500" lnSpcReduction="20000"/>
          </a:bodyPr>
          <a:lstStyle/>
          <a:p>
            <a:pPr marL="342900" lvl="1" indent="-342900" algn="just">
              <a:lnSpc>
                <a:spcPct val="120000"/>
              </a:lnSpc>
            </a:pPr>
            <a:r>
              <a:rPr lang="tr-TR" sz="1800" dirty="0">
                <a:solidFill>
                  <a:schemeClr val="tx1"/>
                </a:solidFill>
              </a:rPr>
              <a:t>Bakterilerin uygun katı </a:t>
            </a:r>
            <a:r>
              <a:rPr lang="tr-TR" sz="1800" dirty="0" err="1">
                <a:solidFill>
                  <a:schemeClr val="tx1"/>
                </a:solidFill>
              </a:rPr>
              <a:t>besiyerlerinde</a:t>
            </a:r>
            <a:r>
              <a:rPr lang="tr-TR" sz="1800" dirty="0">
                <a:solidFill>
                  <a:schemeClr val="tx1"/>
                </a:solidFill>
              </a:rPr>
              <a:t> ve uygun koşullarda üretildiği zaman </a:t>
            </a:r>
            <a:r>
              <a:rPr lang="tr-TR" sz="1800" dirty="0" err="1">
                <a:solidFill>
                  <a:schemeClr val="tx1"/>
                </a:solidFill>
              </a:rPr>
              <a:t>biraraya</a:t>
            </a:r>
            <a:r>
              <a:rPr lang="tr-TR" sz="1800" dirty="0">
                <a:solidFill>
                  <a:schemeClr val="tx1"/>
                </a:solidFill>
              </a:rPr>
              <a:t> gelerek oluşturdukları, gözle görülebilen kümelere </a:t>
            </a:r>
            <a:r>
              <a:rPr lang="tr-TR" sz="1800" b="1" dirty="0">
                <a:solidFill>
                  <a:schemeClr val="tx1"/>
                </a:solidFill>
              </a:rPr>
              <a:t>KOLONİ </a:t>
            </a:r>
            <a:r>
              <a:rPr lang="tr-TR" sz="1800" dirty="0">
                <a:solidFill>
                  <a:schemeClr val="tx1"/>
                </a:solidFill>
              </a:rPr>
              <a:t>denir.</a:t>
            </a:r>
          </a:p>
          <a:p>
            <a:pPr marL="342900" lvl="1" indent="-342900" algn="just">
              <a:lnSpc>
                <a:spcPct val="120000"/>
              </a:lnSpc>
            </a:pPr>
            <a:r>
              <a:rPr lang="tr-TR" sz="1800" dirty="0">
                <a:solidFill>
                  <a:schemeClr val="tx1"/>
                </a:solidFill>
              </a:rPr>
              <a:t>Bakteri türleri kendilerine özgü renk, koku, büyüklük ve yapıda koloniler oluştururlar. Bu karakterler hücrenin genetik kontrolü altındadır.</a:t>
            </a:r>
          </a:p>
          <a:p>
            <a:pPr lvl="1" algn="just">
              <a:lnSpc>
                <a:spcPct val="120000"/>
              </a:lnSpc>
            </a:pPr>
            <a:r>
              <a:rPr lang="tr-TR" sz="1800" dirty="0">
                <a:solidFill>
                  <a:schemeClr val="tx1"/>
                </a:solidFill>
              </a:rPr>
              <a:t>Katı </a:t>
            </a:r>
            <a:r>
              <a:rPr lang="tr-TR" sz="1800" dirty="0" err="1">
                <a:solidFill>
                  <a:schemeClr val="tx1"/>
                </a:solidFill>
              </a:rPr>
              <a:t>besiyerlerinde</a:t>
            </a:r>
            <a:r>
              <a:rPr lang="tr-TR" sz="1800" dirty="0">
                <a:solidFill>
                  <a:schemeClr val="tx1"/>
                </a:solidFill>
              </a:rPr>
              <a:t> kolonilerin oluşma süresi bakteri türüne göre değişir.</a:t>
            </a:r>
          </a:p>
          <a:p>
            <a:pPr lvl="2" algn="just">
              <a:lnSpc>
                <a:spcPct val="120000"/>
              </a:lnSpc>
            </a:pPr>
            <a:r>
              <a:rPr lang="tr-TR" i="1" dirty="0">
                <a:solidFill>
                  <a:schemeClr val="tx1"/>
                </a:solidFill>
              </a:rPr>
              <a:t>E. </a:t>
            </a:r>
            <a:r>
              <a:rPr lang="tr-TR" i="1" dirty="0" err="1">
                <a:solidFill>
                  <a:schemeClr val="tx1"/>
                </a:solidFill>
              </a:rPr>
              <a:t>coli</a:t>
            </a:r>
            <a:r>
              <a:rPr lang="tr-TR" i="1" dirty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24 saatte </a:t>
            </a:r>
          </a:p>
          <a:p>
            <a:pPr lvl="2" algn="just">
              <a:lnSpc>
                <a:spcPct val="120000"/>
              </a:lnSpc>
            </a:pPr>
            <a:r>
              <a:rPr lang="tr-TR" i="1" dirty="0" err="1">
                <a:solidFill>
                  <a:schemeClr val="tx1"/>
                </a:solidFill>
              </a:rPr>
              <a:t>Brucella’lar</a:t>
            </a:r>
            <a:r>
              <a:rPr lang="tr-TR" dirty="0">
                <a:solidFill>
                  <a:schemeClr val="tx1"/>
                </a:solidFill>
              </a:rPr>
              <a:t> 2-3 günde</a:t>
            </a:r>
          </a:p>
          <a:p>
            <a:pPr lvl="2" algn="just">
              <a:lnSpc>
                <a:spcPct val="120000"/>
              </a:lnSpc>
            </a:pPr>
            <a:r>
              <a:rPr lang="tr-TR" i="1" dirty="0" err="1">
                <a:solidFill>
                  <a:schemeClr val="tx1"/>
                </a:solidFill>
              </a:rPr>
              <a:t>Mycobacteri’ler</a:t>
            </a:r>
            <a:r>
              <a:rPr lang="tr-TR" dirty="0">
                <a:solidFill>
                  <a:schemeClr val="tx1"/>
                </a:solidFill>
              </a:rPr>
              <a:t> 15-20 gün sonra</a:t>
            </a:r>
          </a:p>
          <a:p>
            <a:pPr algn="just">
              <a:lnSpc>
                <a:spcPct val="120000"/>
              </a:lnSpc>
            </a:pPr>
            <a:r>
              <a:rPr lang="tr-TR" dirty="0">
                <a:solidFill>
                  <a:schemeClr val="tx1"/>
                </a:solidFill>
              </a:rPr>
              <a:t>Kolonilerin büyüklüğü de bakteri türlerine göre değişir. </a:t>
            </a:r>
          </a:p>
          <a:p>
            <a:pPr lvl="1" algn="just">
              <a:lnSpc>
                <a:spcPct val="120000"/>
              </a:lnSpc>
            </a:pPr>
            <a:r>
              <a:rPr lang="tr-TR" i="1" dirty="0" err="1">
                <a:solidFill>
                  <a:schemeClr val="tx1"/>
                </a:solidFill>
              </a:rPr>
              <a:t>Streptococ</a:t>
            </a:r>
            <a:r>
              <a:rPr lang="tr-TR" i="1" dirty="0">
                <a:solidFill>
                  <a:schemeClr val="tx1"/>
                </a:solidFill>
              </a:rPr>
              <a:t>, </a:t>
            </a:r>
            <a:r>
              <a:rPr lang="tr-TR" i="1" dirty="0" err="1">
                <a:solidFill>
                  <a:schemeClr val="tx1"/>
                </a:solidFill>
              </a:rPr>
              <a:t>Brucella</a:t>
            </a:r>
            <a:r>
              <a:rPr lang="tr-TR" i="1" dirty="0">
                <a:solidFill>
                  <a:schemeClr val="tx1"/>
                </a:solidFill>
              </a:rPr>
              <a:t>, </a:t>
            </a:r>
            <a:r>
              <a:rPr lang="tr-TR" i="1" dirty="0" err="1">
                <a:solidFill>
                  <a:schemeClr val="tx1"/>
                </a:solidFill>
              </a:rPr>
              <a:t>Pasteurella’Larda</a:t>
            </a:r>
            <a:r>
              <a:rPr lang="tr-TR" i="1" dirty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0.5-1 mm</a:t>
            </a:r>
          </a:p>
          <a:p>
            <a:pPr lvl="1" algn="just">
              <a:lnSpc>
                <a:spcPct val="120000"/>
              </a:lnSpc>
            </a:pPr>
            <a:r>
              <a:rPr lang="tr-TR" i="1" dirty="0" err="1">
                <a:solidFill>
                  <a:schemeClr val="tx1"/>
                </a:solidFill>
              </a:rPr>
              <a:t>E.coli</a:t>
            </a:r>
            <a:r>
              <a:rPr lang="tr-TR" i="1" dirty="0">
                <a:solidFill>
                  <a:schemeClr val="tx1"/>
                </a:solidFill>
              </a:rPr>
              <a:t>, </a:t>
            </a:r>
            <a:r>
              <a:rPr lang="tr-TR" i="1" dirty="0" err="1">
                <a:solidFill>
                  <a:schemeClr val="tx1"/>
                </a:solidFill>
              </a:rPr>
              <a:t>B.anthracis</a:t>
            </a:r>
            <a:r>
              <a:rPr lang="tr-TR" dirty="0">
                <a:solidFill>
                  <a:schemeClr val="tx1"/>
                </a:solidFill>
              </a:rPr>
              <a:t> daha büyük</a:t>
            </a:r>
          </a:p>
        </p:txBody>
      </p:sp>
    </p:spTree>
    <p:extLst>
      <p:ext uri="{BB962C8B-B14F-4D97-AF65-F5344CB8AC3E}">
        <p14:creationId xmlns:p14="http://schemas.microsoft.com/office/powerpoint/2010/main" val="1583659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655" y="2174473"/>
            <a:ext cx="2936389" cy="2735036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İnceleme yapılırken;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2160589"/>
            <a:ext cx="7552266" cy="3880773"/>
          </a:xfrm>
        </p:spPr>
        <p:txBody>
          <a:bodyPr>
            <a:normAutofit fontScale="85000" lnSpcReduction="10000"/>
          </a:bodyPr>
          <a:lstStyle/>
          <a:p>
            <a:r>
              <a:rPr lang="tr-TR" b="1" dirty="0"/>
              <a:t>1. Şekil; </a:t>
            </a:r>
            <a:r>
              <a:rPr lang="tr-TR" dirty="0"/>
              <a:t>Koloninin </a:t>
            </a:r>
            <a:r>
              <a:rPr lang="tr-TR" dirty="0" err="1"/>
              <a:t>nokta,yuvarlak,muntazam</a:t>
            </a:r>
            <a:r>
              <a:rPr lang="tr-TR" dirty="0"/>
              <a:t> veya gayri muntazam şekli incelenir.</a:t>
            </a:r>
          </a:p>
          <a:p>
            <a:r>
              <a:rPr lang="tr-TR" b="1" dirty="0"/>
              <a:t>2. Kenar şekli; </a:t>
            </a:r>
            <a:r>
              <a:rPr lang="tr-TR" dirty="0"/>
              <a:t>Koloni kenarının </a:t>
            </a:r>
            <a:r>
              <a:rPr lang="tr-TR" dirty="0" err="1"/>
              <a:t>düzgün,çentikli</a:t>
            </a:r>
            <a:r>
              <a:rPr lang="tr-TR" dirty="0"/>
              <a:t> veya </a:t>
            </a:r>
            <a:r>
              <a:rPr lang="tr-TR" dirty="0" err="1"/>
              <a:t>rizoit</a:t>
            </a:r>
            <a:r>
              <a:rPr lang="tr-TR" dirty="0"/>
              <a:t> şekli incelenir</a:t>
            </a:r>
          </a:p>
          <a:p>
            <a:r>
              <a:rPr lang="tr-TR" b="1" dirty="0"/>
              <a:t>3. Büyüklük; </a:t>
            </a:r>
            <a:r>
              <a:rPr lang="tr-TR" dirty="0"/>
              <a:t>Koloninin belirli sıcaklık, süre ve </a:t>
            </a:r>
            <a:r>
              <a:rPr lang="tr-TR" dirty="0" err="1"/>
              <a:t>besiyerinde</a:t>
            </a:r>
            <a:r>
              <a:rPr lang="tr-TR" dirty="0"/>
              <a:t> eriştiği büyüklük</a:t>
            </a:r>
          </a:p>
          <a:p>
            <a:pPr marL="0" indent="0">
              <a:buNone/>
            </a:pPr>
            <a:r>
              <a:rPr lang="tr-TR" dirty="0"/>
              <a:t>      kaydedilir.</a:t>
            </a:r>
          </a:p>
          <a:p>
            <a:r>
              <a:rPr lang="tr-TR" b="1" dirty="0"/>
              <a:t>4. Kıvam; </a:t>
            </a:r>
            <a:r>
              <a:rPr lang="tr-TR" dirty="0"/>
              <a:t>Koloninin katı veya </a:t>
            </a:r>
            <a:r>
              <a:rPr lang="tr-TR" dirty="0" err="1"/>
              <a:t>cıvıksı</a:t>
            </a:r>
            <a:r>
              <a:rPr lang="tr-TR" dirty="0"/>
              <a:t> yapıda olduğu incelenir.</a:t>
            </a:r>
          </a:p>
          <a:p>
            <a:r>
              <a:rPr lang="tr-TR" b="1" dirty="0"/>
              <a:t>5. Koloni Yüksekliği</a:t>
            </a:r>
            <a:r>
              <a:rPr lang="tr-TR" dirty="0"/>
              <a:t>; kolonilerin dikey kesitleri düz, kabarık, </a:t>
            </a:r>
            <a:r>
              <a:rPr lang="tr-TR" dirty="0" err="1"/>
              <a:t>konveks,kubbeli</a:t>
            </a:r>
            <a:r>
              <a:rPr lang="tr-TR" dirty="0"/>
              <a:t> veya</a:t>
            </a:r>
          </a:p>
          <a:p>
            <a:pPr marL="0" indent="0">
              <a:buNone/>
            </a:pPr>
            <a:r>
              <a:rPr lang="tr-TR" dirty="0"/>
              <a:t>     düğmeli olabilir.</a:t>
            </a:r>
          </a:p>
          <a:p>
            <a:r>
              <a:rPr lang="tr-TR" b="1" dirty="0"/>
              <a:t>6. Koku; </a:t>
            </a:r>
            <a:r>
              <a:rPr lang="tr-TR" dirty="0"/>
              <a:t>Çürüme yapan mikroorganizmaların kendine has özel kokuları çok</a:t>
            </a:r>
          </a:p>
          <a:p>
            <a:pPr marL="0" indent="0">
              <a:buNone/>
            </a:pPr>
            <a:r>
              <a:rPr lang="tr-TR" dirty="0"/>
              <a:t>     belirgindir.</a:t>
            </a:r>
          </a:p>
        </p:txBody>
      </p:sp>
    </p:spTree>
    <p:extLst>
      <p:ext uri="{BB962C8B-B14F-4D97-AF65-F5344CB8AC3E}">
        <p14:creationId xmlns:p14="http://schemas.microsoft.com/office/powerpoint/2010/main" val="3218118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uzzy Information And Engineering Volum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109"/>
            <a:ext cx="7869382" cy="631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Koloni sayacı Petri Koloni oluşturan birim Yemekler - Koloni sayacı şeffaf  PNG görüntüs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4" y="3161290"/>
            <a:ext cx="3696709" cy="369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878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3486" t="14868" r="19440" b="14489"/>
          <a:stretch/>
        </p:blipFill>
        <p:spPr>
          <a:xfrm>
            <a:off x="0" y="292261"/>
            <a:ext cx="9434946" cy="656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41465"/>
      </p:ext>
    </p:extLst>
  </p:cSld>
  <p:clrMapOvr>
    <a:masterClrMapping/>
  </p:clrMapOvr>
</p:sld>
</file>

<file path=ppt/theme/theme1.xml><?xml version="1.0" encoding="utf-8"?>
<a:theme xmlns:a="http://schemas.openxmlformats.org/drawingml/2006/main" name="Yüzeyler">
  <a:themeElements>
    <a:clrScheme name="Yüzeyler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1044</TotalTime>
  <Words>641</Words>
  <Application>Microsoft Office PowerPoint</Application>
  <PresentationFormat>Geniş ekran</PresentationFormat>
  <Paragraphs>66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Yüzeyler</vt:lpstr>
      <vt:lpstr>PowerPoint Sunusu</vt:lpstr>
      <vt:lpstr>İdentifikasyon</vt:lpstr>
      <vt:lpstr>PowerPoint Sunusu</vt:lpstr>
      <vt:lpstr>Mikroskobik morfolaji</vt:lpstr>
      <vt:lpstr>Makroskobik morfoloji</vt:lpstr>
      <vt:lpstr>BAKTERİLERİN MORFOLOJİSİ </vt:lpstr>
      <vt:lpstr>İnceleme yapılırken; </vt:lpstr>
      <vt:lpstr>PowerPoint Sunusu</vt:lpstr>
      <vt:lpstr>PowerPoint Sunusu</vt:lpstr>
      <vt:lpstr>PowerPoint Sunusu</vt:lpstr>
      <vt:lpstr>BAKTERİLERDE GÖZLENEN KOLONİ ŞEKİLLERİ </vt:lpstr>
      <vt:lpstr>PowerPoint Sunusu</vt:lpstr>
      <vt:lpstr>PowerPoint Sunusu</vt:lpstr>
      <vt:lpstr>PowerPoint Sunusu</vt:lpstr>
      <vt:lpstr>İzolasyon</vt:lpstr>
      <vt:lpstr>SAF KÜLTÜR</vt:lpstr>
      <vt:lpstr>Rapor Gönderim Koşulları ve Örnek Rapor Şablonu</vt:lpstr>
      <vt:lpstr>Kaynaklar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Admin</dc:creator>
  <cp:lastModifiedBy>Ahmet Yetiman</cp:lastModifiedBy>
  <cp:revision>46</cp:revision>
  <dcterms:created xsi:type="dcterms:W3CDTF">2020-10-07T10:44:26Z</dcterms:created>
  <dcterms:modified xsi:type="dcterms:W3CDTF">2024-11-08T13:54:29Z</dcterms:modified>
</cp:coreProperties>
</file>