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63" r:id="rId3"/>
    <p:sldId id="264" r:id="rId4"/>
    <p:sldId id="265" r:id="rId5"/>
    <p:sldId id="267" r:id="rId6"/>
    <p:sldId id="266" r:id="rId7"/>
    <p:sldId id="268" r:id="rId8"/>
    <p:sldId id="269" r:id="rId9"/>
    <p:sldId id="271" r:id="rId10"/>
    <p:sldId id="272" r:id="rId11"/>
    <p:sldId id="273" r:id="rId12"/>
    <p:sldId id="274" r:id="rId13"/>
    <p:sldId id="270" r:id="rId14"/>
    <p:sldId id="275" r:id="rId15"/>
    <p:sldId id="258" r:id="rId16"/>
    <p:sldId id="26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FBBC4-4935-4DD9-AB4E-7F582279CC7A}" type="datetimeFigureOut">
              <a:rPr lang="tr-TR" smtClean="0"/>
              <a:t>8.11.2024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22328-2A1D-4C4A-8171-D852AB70C4CE}" type="slidenum">
              <a:rPr lang="tr-TR" smtClean="0"/>
              <a:t>‹#›</a:t>
            </a:fld>
            <a:endParaRPr lang="tr-TR"/>
          </a:p>
        </p:txBody>
      </p:sp>
    </p:spTree>
    <p:extLst>
      <p:ext uri="{BB962C8B-B14F-4D97-AF65-F5344CB8AC3E}">
        <p14:creationId xmlns:p14="http://schemas.microsoft.com/office/powerpoint/2010/main" val="362771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D979461-B028-4F01-9365-193EC57859DB}"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99624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E3E32CB-F520-4AD6-BE32-9635AD08F57E}"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2872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ACAF602-409F-4A08-AD1E-DBF848CBC8F9}"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869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45096DB-779C-40C4-A14A-D4714460BC03}"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41983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56D41E6-9966-4740-9AC3-AEF6C3A80404}"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099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72B82C-FA89-4F29-80F9-23DA496D9362}"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07464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0796788-389D-4FF4-880F-73E143499A44}"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16395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3F4A20A-8F17-4081-9BF4-E112D2DE1791}"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8699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A2D1D84-4254-436C-9531-A2134E20C1F7}"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34728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5FE2D0-EA94-4E8D-BB3B-8DD56B0EDCB9}" type="datetime1">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78314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4193B9-851C-4A1A-AD61-768B1F42C1AB}" type="datetime1">
              <a:rPr lang="tr-TR" smtClean="0"/>
              <a:t>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9496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CEA812D-0E93-4846-9B67-34B4EB5DDE32}" type="datetime1">
              <a:rPr lang="tr-TR" smtClean="0"/>
              <a:t>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4393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0C3B9F6-372E-457F-80DE-FBAD01A679BF}" type="datetime1">
              <a:rPr lang="tr-TR" smtClean="0"/>
              <a:t>8.11.2024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6239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E04AF-A43E-4E58-9ADD-44875BA0163A}" type="datetime1">
              <a:rPr lang="tr-TR" smtClean="0"/>
              <a:t>8.11.2024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14902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88ADCF71-A520-4381-B7EE-0C136E34F31D}" type="datetime1">
              <a:rPr lang="tr-TR" smtClean="0"/>
              <a:t>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53241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42843F3-9A09-4C43-990F-7468BB99EAE3}" type="datetime1">
              <a:rPr lang="tr-TR" smtClean="0"/>
              <a:t>8.11.2024</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57586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1E0443-1EE5-4C2A-85F3-8D4D3C8EF9E3}" type="datetime1">
              <a:rPr lang="tr-TR" smtClean="0"/>
              <a:t>8.11.2024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E6205C-277B-48BF-A657-0195E33C1B93}" type="slidenum">
              <a:rPr lang="tr-TR" smtClean="0"/>
              <a:t>‹#›</a:t>
            </a:fld>
            <a:endParaRPr lang="tr-TR"/>
          </a:p>
        </p:txBody>
      </p:sp>
    </p:spTree>
    <p:extLst>
      <p:ext uri="{BB962C8B-B14F-4D97-AF65-F5344CB8AC3E}">
        <p14:creationId xmlns:p14="http://schemas.microsoft.com/office/powerpoint/2010/main" val="118232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147464" y="6108377"/>
            <a:ext cx="1911928" cy="637310"/>
          </a:xfrm>
        </p:spPr>
        <p:txBody>
          <a:bodyPr>
            <a:noAutofit/>
          </a:bodyPr>
          <a:lstStyle/>
          <a:p>
            <a:r>
              <a:rPr lang="tr-TR" sz="1200" b="1" dirty="0">
                <a:solidFill>
                  <a:schemeClr val="tx1"/>
                </a:solidFill>
              </a:rPr>
              <a:t>Genel Mikrobiyoloji </a:t>
            </a:r>
          </a:p>
          <a:p>
            <a:r>
              <a:rPr lang="tr-TR" sz="1200" b="1" dirty="0">
                <a:solidFill>
                  <a:schemeClr val="tx1"/>
                </a:solidFill>
              </a:rPr>
              <a:t>Laboratuvar </a:t>
            </a:r>
            <a:r>
              <a:rPr lang="tr-TR" sz="1200" b="1">
                <a:solidFill>
                  <a:schemeClr val="tx1"/>
                </a:solidFill>
              </a:rPr>
              <a:t>Dersi 2024</a:t>
            </a:r>
            <a:endParaRPr lang="tr-TR" sz="1200" b="1" dirty="0">
              <a:solidFill>
                <a:schemeClr val="tx1"/>
              </a:solidFill>
            </a:endParaRPr>
          </a:p>
        </p:txBody>
      </p:sp>
      <p:pic>
        <p:nvPicPr>
          <p:cNvPr id="1036" name="Picture 12" descr="Dosya:ERU Logo.jpg - Vikipe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3048" y="138545"/>
            <a:ext cx="1155826" cy="11222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gida.erciyes.edu.tr/upload/ZSPOXP2gida_logo_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856" y="5536877"/>
            <a:ext cx="2177143" cy="57150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4"/>
          <a:stretch>
            <a:fillRect/>
          </a:stretch>
        </p:blipFill>
        <p:spPr>
          <a:xfrm>
            <a:off x="4270480" y="4050836"/>
            <a:ext cx="2338137" cy="2493366"/>
          </a:xfrm>
          <a:prstGeom prst="rect">
            <a:avLst/>
          </a:prstGeom>
        </p:spPr>
      </p:pic>
      <p:sp>
        <p:nvSpPr>
          <p:cNvPr id="4" name="Dikdörtgen 3">
            <a:extLst>
              <a:ext uri="{FF2B5EF4-FFF2-40B4-BE49-F238E27FC236}">
                <a16:creationId xmlns:a16="http://schemas.microsoft.com/office/drawing/2014/main" id="{DF4EBAE5-1EBE-6152-BBE4-F90720C2F63D}"/>
              </a:ext>
            </a:extLst>
          </p:cNvPr>
          <p:cNvSpPr/>
          <p:nvPr/>
        </p:nvSpPr>
        <p:spPr>
          <a:xfrm>
            <a:off x="1779978" y="1609316"/>
            <a:ext cx="7056739" cy="1754326"/>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chemeClr val="accent2">
                    <a:lumMod val="40000"/>
                    <a:lumOff val="60000"/>
                  </a:schemeClr>
                </a:solidFill>
                <a:effectLst/>
              </a:rPr>
              <a:t>Bakterilerde </a:t>
            </a:r>
          </a:p>
          <a:p>
            <a:pPr algn="ctr"/>
            <a:r>
              <a:rPr lang="tr-TR" sz="5400" b="1" cap="none" spc="0" dirty="0">
                <a:ln w="22225">
                  <a:solidFill>
                    <a:schemeClr val="accent2"/>
                  </a:solidFill>
                  <a:prstDash val="solid"/>
                </a:ln>
                <a:solidFill>
                  <a:schemeClr val="accent2">
                    <a:lumMod val="40000"/>
                    <a:lumOff val="60000"/>
                  </a:schemeClr>
                </a:solidFill>
                <a:effectLst/>
              </a:rPr>
              <a:t>Basit Boyama Metodu</a:t>
            </a:r>
          </a:p>
        </p:txBody>
      </p:sp>
    </p:spTree>
    <p:extLst>
      <p:ext uri="{BB962C8B-B14F-4D97-AF65-F5344CB8AC3E}">
        <p14:creationId xmlns:p14="http://schemas.microsoft.com/office/powerpoint/2010/main" val="5185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7225" y="387927"/>
            <a:ext cx="8596668" cy="471055"/>
          </a:xfrm>
        </p:spPr>
        <p:txBody>
          <a:bodyPr>
            <a:normAutofit fontScale="90000"/>
          </a:bodyPr>
          <a:lstStyle/>
          <a:p>
            <a:r>
              <a:rPr lang="tr-TR" dirty="0"/>
              <a:t>Direkt ve </a:t>
            </a:r>
            <a:r>
              <a:rPr lang="tr-TR" dirty="0" err="1"/>
              <a:t>İndirekt</a:t>
            </a:r>
            <a:r>
              <a:rPr lang="tr-TR" dirty="0"/>
              <a:t> Boyama</a:t>
            </a:r>
          </a:p>
        </p:txBody>
      </p:sp>
      <p:sp>
        <p:nvSpPr>
          <p:cNvPr id="3" name="İçerik Yer Tutucusu 2"/>
          <p:cNvSpPr>
            <a:spLocks noGrp="1"/>
          </p:cNvSpPr>
          <p:nvPr>
            <p:ph idx="1"/>
          </p:nvPr>
        </p:nvSpPr>
        <p:spPr>
          <a:xfrm>
            <a:off x="192424" y="1385456"/>
            <a:ext cx="6430048" cy="5167744"/>
          </a:xfrm>
        </p:spPr>
        <p:txBody>
          <a:bodyPr>
            <a:normAutofit fontScale="92500" lnSpcReduction="10000"/>
          </a:bodyPr>
          <a:lstStyle/>
          <a:p>
            <a:r>
              <a:rPr lang="tr-TR" sz="2200" dirty="0"/>
              <a:t>Bakteri hücresi negatif elektriksel yüke sahip olduğundan bazik boyalar ile boyanır.</a:t>
            </a:r>
          </a:p>
          <a:p>
            <a:r>
              <a:rPr lang="tr-TR" sz="2200" dirty="0"/>
              <a:t>Boyama işleminde bazik boya kullanılıyor ise bakterinin kendisi boyanır, bu tip boyama “</a:t>
            </a:r>
            <a:r>
              <a:rPr lang="tr-TR" sz="2200" b="1" dirty="0">
                <a:solidFill>
                  <a:srgbClr val="FF0000"/>
                </a:solidFill>
              </a:rPr>
              <a:t>direkt boyama</a:t>
            </a:r>
            <a:r>
              <a:rPr lang="tr-TR" sz="2200" dirty="0"/>
              <a:t>” olarak adlandırılır. </a:t>
            </a:r>
          </a:p>
          <a:p>
            <a:r>
              <a:rPr lang="tr-TR" sz="2200" dirty="0"/>
              <a:t>Zıt elektriksel yük birbirini çektiğinden bakteri hücresi boyanır. Direk boyama yöntemleri içerisinde basit, gram, spor, ARB boyama yöntemleri yer almaktadır.</a:t>
            </a:r>
          </a:p>
          <a:p>
            <a:r>
              <a:rPr lang="tr-TR" sz="2200" dirty="0"/>
              <a:t>Asidik boyalar bakterileri boyamaz zemini boyar böylece bakteriler renksiz görünür. Bu boyama türüne “</a:t>
            </a:r>
            <a:r>
              <a:rPr lang="tr-TR" sz="2200" b="1" dirty="0" err="1">
                <a:solidFill>
                  <a:srgbClr val="FF0000"/>
                </a:solidFill>
              </a:rPr>
              <a:t>indirekt</a:t>
            </a:r>
            <a:r>
              <a:rPr lang="tr-TR" sz="2200" b="1" dirty="0">
                <a:solidFill>
                  <a:srgbClr val="FF0000"/>
                </a:solidFill>
              </a:rPr>
              <a:t> (dolaylı) boyama</a:t>
            </a:r>
            <a:r>
              <a:rPr lang="tr-TR" sz="2200" dirty="0"/>
              <a:t>” adı verilir. </a:t>
            </a:r>
          </a:p>
          <a:p>
            <a:r>
              <a:rPr lang="tr-TR" sz="2200" dirty="0"/>
              <a:t>Nötr boyalar kan ve doku preparatlarının boyanmasında, kanın şekilli elemanları, hücreler ve bazı parazitlerin daha etraflıca gözlenmelerinde kullanılır.</a:t>
            </a:r>
          </a:p>
        </p:txBody>
      </p:sp>
      <p:sp>
        <p:nvSpPr>
          <p:cNvPr id="4" name="Slayt Numarası Yer Tutucusu 3"/>
          <p:cNvSpPr>
            <a:spLocks noGrp="1"/>
          </p:cNvSpPr>
          <p:nvPr>
            <p:ph type="sldNum" sz="quarter" idx="12"/>
          </p:nvPr>
        </p:nvSpPr>
        <p:spPr>
          <a:xfrm>
            <a:off x="11320009" y="6188075"/>
            <a:ext cx="683339" cy="365125"/>
          </a:xfrm>
        </p:spPr>
        <p:txBody>
          <a:bodyPr/>
          <a:lstStyle/>
          <a:p>
            <a:fld id="{EEE6205C-277B-48BF-A657-0195E33C1B93}" type="slidenum">
              <a:rPr lang="tr-TR" smtClean="0">
                <a:solidFill>
                  <a:schemeClr val="tx1"/>
                </a:solidFill>
              </a:rPr>
              <a:t>10</a:t>
            </a:fld>
            <a:endParaRPr lang="tr-TR" dirty="0">
              <a:solidFill>
                <a:schemeClr val="tx1"/>
              </a:solidFill>
            </a:endParaRPr>
          </a:p>
        </p:txBody>
      </p:sp>
      <p:pic>
        <p:nvPicPr>
          <p:cNvPr id="5" name="Resim 4"/>
          <p:cNvPicPr>
            <a:picLocks noChangeAspect="1"/>
          </p:cNvPicPr>
          <p:nvPr/>
        </p:nvPicPr>
        <p:blipFill>
          <a:blip r:embed="rId2"/>
          <a:stretch>
            <a:fillRect/>
          </a:stretch>
        </p:blipFill>
        <p:spPr>
          <a:xfrm>
            <a:off x="6622472" y="1304819"/>
            <a:ext cx="4516582" cy="5248382"/>
          </a:xfrm>
          <a:prstGeom prst="rect">
            <a:avLst/>
          </a:prstGeom>
        </p:spPr>
      </p:pic>
    </p:spTree>
    <p:extLst>
      <p:ext uri="{BB962C8B-B14F-4D97-AF65-F5344CB8AC3E}">
        <p14:creationId xmlns:p14="http://schemas.microsoft.com/office/powerpoint/2010/main" val="419022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r>
              <a:rPr lang="tr-TR" dirty="0"/>
              <a:t>Basit ve Bileşik Boyama</a:t>
            </a:r>
          </a:p>
        </p:txBody>
      </p:sp>
      <p:sp>
        <p:nvSpPr>
          <p:cNvPr id="3" name="İçerik Yer Tutucusu 2"/>
          <p:cNvSpPr>
            <a:spLocks noGrp="1"/>
          </p:cNvSpPr>
          <p:nvPr>
            <p:ph idx="1"/>
          </p:nvPr>
        </p:nvSpPr>
        <p:spPr>
          <a:xfrm>
            <a:off x="511079" y="1627563"/>
            <a:ext cx="10627975" cy="2120466"/>
          </a:xfrm>
        </p:spPr>
        <p:txBody>
          <a:bodyPr>
            <a:normAutofit lnSpcReduction="10000"/>
          </a:bodyPr>
          <a:lstStyle/>
          <a:p>
            <a:r>
              <a:rPr lang="tr-TR" sz="2400" dirty="0"/>
              <a:t>Kullanılan boya sayısına göre de boyama yöntemleri 2 grupta değerlendirilmektedir.</a:t>
            </a:r>
          </a:p>
          <a:p>
            <a:r>
              <a:rPr lang="tr-TR" sz="2400" dirty="0"/>
              <a:t>Boyamada bir boya çözeltisi kullanılıyorsa “basit boyama”, </a:t>
            </a:r>
          </a:p>
          <a:p>
            <a:pPr marL="0" indent="0">
              <a:buNone/>
            </a:pPr>
            <a:r>
              <a:rPr lang="tr-TR" sz="2400" dirty="0"/>
              <a:t>birden fazla boyanın iştiraki ile yapılıyorsa “bileşik boyama” olarak adlandırılmaktadır.</a:t>
            </a:r>
          </a:p>
        </p:txBody>
      </p:sp>
      <p:sp>
        <p:nvSpPr>
          <p:cNvPr id="4" name="Slayt Numarası Yer Tutucusu 3"/>
          <p:cNvSpPr>
            <a:spLocks noGrp="1"/>
          </p:cNvSpPr>
          <p:nvPr>
            <p:ph type="sldNum" sz="quarter" idx="12"/>
          </p:nvPr>
        </p:nvSpPr>
        <p:spPr>
          <a:xfrm>
            <a:off x="11139054" y="6226296"/>
            <a:ext cx="683339" cy="365125"/>
          </a:xfrm>
        </p:spPr>
        <p:txBody>
          <a:bodyPr/>
          <a:lstStyle/>
          <a:p>
            <a:fld id="{EEE6205C-277B-48BF-A657-0195E33C1B93}" type="slidenum">
              <a:rPr lang="tr-TR" sz="1000" smtClean="0">
                <a:solidFill>
                  <a:schemeClr val="tx1"/>
                </a:solidFill>
              </a:rPr>
              <a:t>11</a:t>
            </a:fld>
            <a:endParaRPr lang="tr-TR" sz="1000">
              <a:solidFill>
                <a:schemeClr val="tx1"/>
              </a:solidFill>
            </a:endParaRPr>
          </a:p>
        </p:txBody>
      </p:sp>
      <p:pic>
        <p:nvPicPr>
          <p:cNvPr id="5" name="Resim 4"/>
          <p:cNvPicPr>
            <a:picLocks noChangeAspect="1"/>
          </p:cNvPicPr>
          <p:nvPr/>
        </p:nvPicPr>
        <p:blipFill>
          <a:blip r:embed="rId2"/>
          <a:stretch>
            <a:fillRect/>
          </a:stretch>
        </p:blipFill>
        <p:spPr>
          <a:xfrm>
            <a:off x="855539" y="3814551"/>
            <a:ext cx="8240257" cy="2345223"/>
          </a:xfrm>
          <a:prstGeom prst="rect">
            <a:avLst/>
          </a:prstGeom>
        </p:spPr>
      </p:pic>
    </p:spTree>
    <p:extLst>
      <p:ext uri="{BB962C8B-B14F-4D97-AF65-F5344CB8AC3E}">
        <p14:creationId xmlns:p14="http://schemas.microsoft.com/office/powerpoint/2010/main" val="130406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81891"/>
          </a:xfrm>
        </p:spPr>
        <p:txBody>
          <a:bodyPr>
            <a:normAutofit fontScale="90000"/>
          </a:bodyPr>
          <a:lstStyle/>
          <a:p>
            <a:r>
              <a:rPr lang="tr-TR" dirty="0"/>
              <a:t>Preparatın yıkanması ve kurulanması</a:t>
            </a:r>
          </a:p>
        </p:txBody>
      </p:sp>
      <p:sp>
        <p:nvSpPr>
          <p:cNvPr id="3" name="İçerik Yer Tutucusu 2"/>
          <p:cNvSpPr>
            <a:spLocks noGrp="1"/>
          </p:cNvSpPr>
          <p:nvPr>
            <p:ph idx="1"/>
          </p:nvPr>
        </p:nvSpPr>
        <p:spPr>
          <a:xfrm>
            <a:off x="677334" y="1884219"/>
            <a:ext cx="5307830" cy="4157144"/>
          </a:xfrm>
        </p:spPr>
        <p:txBody>
          <a:bodyPr>
            <a:noAutofit/>
          </a:bodyPr>
          <a:lstStyle/>
          <a:p>
            <a:r>
              <a:rPr lang="tr-TR" sz="2800" dirty="0"/>
              <a:t>Preparat üzerindeki fazla boyanın uzaklaştırılası gerekmektedir.</a:t>
            </a:r>
          </a:p>
          <a:p>
            <a:r>
              <a:rPr lang="tr-TR" sz="2800" dirty="0"/>
              <a:t>Lam saf su ile dikkatlice yıkanır.</a:t>
            </a:r>
          </a:p>
          <a:p>
            <a:r>
              <a:rPr lang="tr-TR" sz="2800" dirty="0"/>
              <a:t>Lam üzerindeki fazla su filtre kağıdı ya da peçete dokundurularak alınır.</a:t>
            </a:r>
          </a:p>
        </p:txBody>
      </p:sp>
      <p:sp>
        <p:nvSpPr>
          <p:cNvPr id="4" name="Slayt Numarası Yer Tutucusu 3"/>
          <p:cNvSpPr>
            <a:spLocks noGrp="1"/>
          </p:cNvSpPr>
          <p:nvPr>
            <p:ph type="sldNum" sz="quarter" idx="12"/>
          </p:nvPr>
        </p:nvSpPr>
        <p:spPr>
          <a:xfrm>
            <a:off x="11264590" y="6263035"/>
            <a:ext cx="683339" cy="365125"/>
          </a:xfrm>
        </p:spPr>
        <p:txBody>
          <a:bodyPr/>
          <a:lstStyle/>
          <a:p>
            <a:fld id="{EEE6205C-277B-48BF-A657-0195E33C1B93}" type="slidenum">
              <a:rPr lang="tr-TR" smtClean="0">
                <a:solidFill>
                  <a:schemeClr val="tx1"/>
                </a:solidFill>
              </a:rPr>
              <a:t>12</a:t>
            </a:fld>
            <a:endParaRPr lang="tr-TR">
              <a:solidFill>
                <a:schemeClr val="tx1"/>
              </a:solidFill>
            </a:endParaRPr>
          </a:p>
        </p:txBody>
      </p:sp>
      <p:pic>
        <p:nvPicPr>
          <p:cNvPr id="5" name="Resim 4"/>
          <p:cNvPicPr>
            <a:picLocks noChangeAspect="1"/>
          </p:cNvPicPr>
          <p:nvPr/>
        </p:nvPicPr>
        <p:blipFill>
          <a:blip r:embed="rId2"/>
          <a:stretch>
            <a:fillRect/>
          </a:stretch>
        </p:blipFill>
        <p:spPr>
          <a:xfrm>
            <a:off x="7079673" y="1564265"/>
            <a:ext cx="1925782" cy="2754003"/>
          </a:xfrm>
          <a:prstGeom prst="rect">
            <a:avLst/>
          </a:prstGeom>
        </p:spPr>
      </p:pic>
      <p:pic>
        <p:nvPicPr>
          <p:cNvPr id="6" name="Resim 5"/>
          <p:cNvPicPr>
            <a:picLocks noChangeAspect="1"/>
          </p:cNvPicPr>
          <p:nvPr/>
        </p:nvPicPr>
        <p:blipFill>
          <a:blip r:embed="rId3"/>
          <a:stretch>
            <a:fillRect/>
          </a:stretch>
        </p:blipFill>
        <p:spPr>
          <a:xfrm>
            <a:off x="6518564" y="4871151"/>
            <a:ext cx="3048000" cy="1009650"/>
          </a:xfrm>
          <a:prstGeom prst="rect">
            <a:avLst/>
          </a:prstGeom>
        </p:spPr>
      </p:pic>
    </p:spTree>
    <p:extLst>
      <p:ext uri="{BB962C8B-B14F-4D97-AF65-F5344CB8AC3E}">
        <p14:creationId xmlns:p14="http://schemas.microsoft.com/office/powerpoint/2010/main" val="16210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8789" y="221673"/>
            <a:ext cx="8596668" cy="581891"/>
          </a:xfrm>
        </p:spPr>
        <p:txBody>
          <a:bodyPr>
            <a:normAutofit fontScale="90000"/>
          </a:bodyPr>
          <a:lstStyle/>
          <a:p>
            <a:r>
              <a:rPr lang="tr-TR" dirty="0"/>
              <a:t>Preparatın mikroskopta incelenmesi</a:t>
            </a:r>
          </a:p>
        </p:txBody>
      </p:sp>
      <p:sp>
        <p:nvSpPr>
          <p:cNvPr id="4" name="Slayt Numarası Yer Tutucusu 3"/>
          <p:cNvSpPr>
            <a:spLocks noGrp="1"/>
          </p:cNvSpPr>
          <p:nvPr>
            <p:ph type="sldNum" sz="quarter" idx="12"/>
          </p:nvPr>
        </p:nvSpPr>
        <p:spPr>
          <a:xfrm>
            <a:off x="11264590" y="6263035"/>
            <a:ext cx="683339" cy="365125"/>
          </a:xfrm>
        </p:spPr>
        <p:txBody>
          <a:bodyPr/>
          <a:lstStyle/>
          <a:p>
            <a:fld id="{EEE6205C-277B-48BF-A657-0195E33C1B93}" type="slidenum">
              <a:rPr lang="tr-TR" smtClean="0">
                <a:solidFill>
                  <a:schemeClr val="tx1"/>
                </a:solidFill>
              </a:rPr>
              <a:t>13</a:t>
            </a:fld>
            <a:endParaRPr lang="tr-TR">
              <a:solidFill>
                <a:schemeClr val="tx1"/>
              </a:solidFill>
            </a:endParaRPr>
          </a:p>
        </p:txBody>
      </p:sp>
      <p:pic>
        <p:nvPicPr>
          <p:cNvPr id="5126" name="Picture 6" descr="Mikroskop Nedir? Mikroskobun Kısımları, Çeşitleri ve Özelli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873" y="1158875"/>
            <a:ext cx="6372602" cy="5104160"/>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p:cNvSpPr>
            <a:spLocks noGrp="1"/>
          </p:cNvSpPr>
          <p:nvPr>
            <p:ph idx="1"/>
          </p:nvPr>
        </p:nvSpPr>
        <p:spPr>
          <a:xfrm>
            <a:off x="372533" y="1025236"/>
            <a:ext cx="4878340" cy="5420361"/>
          </a:xfrm>
        </p:spPr>
        <p:txBody>
          <a:bodyPr>
            <a:normAutofit lnSpcReduction="10000"/>
          </a:bodyPr>
          <a:lstStyle/>
          <a:p>
            <a:r>
              <a:rPr lang="tr-TR" dirty="0"/>
              <a:t>Mikroskop, mikroorganizmaların (bakteri, virüs, mantar, </a:t>
            </a:r>
            <a:r>
              <a:rPr lang="tr-TR" dirty="0" err="1"/>
              <a:t>protozoa</a:t>
            </a:r>
            <a:r>
              <a:rPr lang="tr-TR" dirty="0"/>
              <a:t> ve benzeri) ve dokuları oluşturan hücrelerin büyüklüklerinin belirlenmesini sağlamıştır.</a:t>
            </a:r>
          </a:p>
          <a:p>
            <a:r>
              <a:rPr lang="tr-TR" dirty="0"/>
              <a:t>Normal bir insan gözü birbirine 0.1 mm’den daha yakın olan iki noktayı ayırt edemez. Hücreler 0.1 mm den çok daha küçük olduğu için çıplak gözle görülemez, ancak mikroskopla incelenebilir.</a:t>
            </a:r>
          </a:p>
          <a:p>
            <a:r>
              <a:rPr lang="tr-TR" dirty="0"/>
              <a:t>Mikroskop, çıplak gözle görülemeyecek kadar küçük cisimlerin mercekler yardımıyla büyütülerek incelenmesini sağlayan bir alettir.</a:t>
            </a:r>
          </a:p>
          <a:p>
            <a:r>
              <a:rPr lang="tr-TR" dirty="0"/>
              <a:t>Mikroskoplar özelliklerine göre büyük farklılık gösterir. Günümüzde laboratuvarlarda yaygın olarak ışık mikroskobu ve floresan mikroskobu kullanılmaktadır. Bunun dışında elektron mikroskobu da vardır.</a:t>
            </a:r>
          </a:p>
        </p:txBody>
      </p:sp>
    </p:spTree>
    <p:extLst>
      <p:ext uri="{BB962C8B-B14F-4D97-AF65-F5344CB8AC3E}">
        <p14:creationId xmlns:p14="http://schemas.microsoft.com/office/powerpoint/2010/main" val="309278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81891"/>
          </a:xfrm>
        </p:spPr>
        <p:txBody>
          <a:bodyPr>
            <a:normAutofit fontScale="90000"/>
          </a:bodyPr>
          <a:lstStyle/>
          <a:p>
            <a:r>
              <a:rPr lang="tr-TR" dirty="0"/>
              <a:t>Preparatın mikroskopta incelenmesi</a:t>
            </a:r>
          </a:p>
        </p:txBody>
      </p:sp>
      <p:sp>
        <p:nvSpPr>
          <p:cNvPr id="3" name="İçerik Yer Tutucusu 2"/>
          <p:cNvSpPr>
            <a:spLocks noGrp="1"/>
          </p:cNvSpPr>
          <p:nvPr>
            <p:ph idx="1"/>
          </p:nvPr>
        </p:nvSpPr>
        <p:spPr>
          <a:xfrm>
            <a:off x="443346" y="1454727"/>
            <a:ext cx="5985164" cy="4586635"/>
          </a:xfrm>
        </p:spPr>
        <p:txBody>
          <a:bodyPr>
            <a:normAutofit/>
          </a:bodyPr>
          <a:lstStyle/>
          <a:p>
            <a:r>
              <a:rPr lang="tr-TR" sz="3200" u="sng" dirty="0"/>
              <a:t>Boyama Şekli:</a:t>
            </a:r>
            <a:r>
              <a:rPr lang="tr-TR" sz="3200" dirty="0"/>
              <a:t> </a:t>
            </a:r>
            <a:r>
              <a:rPr lang="tr-TR" sz="3200" dirty="0">
                <a:solidFill>
                  <a:srgbClr val="FF0000"/>
                </a:solidFill>
              </a:rPr>
              <a:t>Basit Boyama</a:t>
            </a:r>
          </a:p>
          <a:p>
            <a:r>
              <a:rPr lang="tr-TR" sz="3200" u="sng" dirty="0"/>
              <a:t>Kullanılan Boya:</a:t>
            </a:r>
            <a:r>
              <a:rPr lang="tr-TR" sz="3200" dirty="0"/>
              <a:t> </a:t>
            </a:r>
            <a:r>
              <a:rPr lang="tr-TR" sz="3200" dirty="0">
                <a:solidFill>
                  <a:srgbClr val="FF0000"/>
                </a:solidFill>
              </a:rPr>
              <a:t>Kristal </a:t>
            </a:r>
            <a:r>
              <a:rPr lang="tr-TR" sz="3200" dirty="0" err="1">
                <a:solidFill>
                  <a:srgbClr val="FF0000"/>
                </a:solidFill>
              </a:rPr>
              <a:t>Viyole</a:t>
            </a:r>
            <a:endParaRPr lang="tr-TR" sz="3200" dirty="0">
              <a:solidFill>
                <a:srgbClr val="FF0000"/>
              </a:solidFill>
            </a:endParaRPr>
          </a:p>
          <a:p>
            <a:r>
              <a:rPr lang="tr-TR" sz="3200" u="sng" dirty="0"/>
              <a:t>Hücre Morfolojisi:</a:t>
            </a:r>
            <a:r>
              <a:rPr lang="tr-TR" sz="3200" dirty="0"/>
              <a:t> </a:t>
            </a:r>
            <a:r>
              <a:rPr lang="tr-TR" sz="3200" dirty="0">
                <a:solidFill>
                  <a:srgbClr val="FF0000"/>
                </a:solidFill>
              </a:rPr>
              <a:t>kok</a:t>
            </a:r>
          </a:p>
          <a:p>
            <a:r>
              <a:rPr lang="tr-TR" sz="3200" u="sng" dirty="0"/>
              <a:t>Mikroskopta gözlemlenen renk:</a:t>
            </a:r>
            <a:r>
              <a:rPr lang="tr-TR" sz="3200" dirty="0"/>
              <a:t> </a:t>
            </a:r>
            <a:r>
              <a:rPr lang="tr-TR" sz="3200" dirty="0">
                <a:solidFill>
                  <a:srgbClr val="FF0000"/>
                </a:solidFill>
              </a:rPr>
              <a:t>mor</a:t>
            </a:r>
          </a:p>
          <a:p>
            <a:r>
              <a:rPr lang="tr-TR" sz="3200" u="sng" dirty="0"/>
              <a:t>İncelenen mikroorganizma: </a:t>
            </a:r>
            <a:r>
              <a:rPr lang="tr-TR" sz="3200" i="1" dirty="0" err="1">
                <a:solidFill>
                  <a:srgbClr val="FF0000"/>
                </a:solidFill>
              </a:rPr>
              <a:t>Staphylococcus</a:t>
            </a:r>
            <a:r>
              <a:rPr lang="tr-TR" sz="3200" i="1" dirty="0">
                <a:solidFill>
                  <a:srgbClr val="FF0000"/>
                </a:solidFill>
              </a:rPr>
              <a:t> </a:t>
            </a:r>
            <a:r>
              <a:rPr lang="tr-TR" sz="3200" i="1" dirty="0" err="1">
                <a:solidFill>
                  <a:srgbClr val="FF0000"/>
                </a:solidFill>
              </a:rPr>
              <a:t>aureus</a:t>
            </a:r>
            <a:endParaRPr lang="tr-TR" sz="3200" i="1" dirty="0">
              <a:solidFill>
                <a:srgbClr val="FF0000"/>
              </a:solidFill>
            </a:endParaRPr>
          </a:p>
          <a:p>
            <a:pPr marL="0" indent="0">
              <a:buNone/>
            </a:pPr>
            <a:endParaRPr lang="tr-TR" sz="3200" dirty="0"/>
          </a:p>
          <a:p>
            <a:pPr marL="0" indent="0">
              <a:buNone/>
            </a:pPr>
            <a:endParaRPr lang="tr-TR" sz="3200" dirty="0"/>
          </a:p>
        </p:txBody>
      </p:sp>
      <p:sp>
        <p:nvSpPr>
          <p:cNvPr id="4" name="Slayt Numarası Yer Tutucusu 3"/>
          <p:cNvSpPr>
            <a:spLocks noGrp="1"/>
          </p:cNvSpPr>
          <p:nvPr>
            <p:ph type="sldNum" sz="quarter" idx="12"/>
          </p:nvPr>
        </p:nvSpPr>
        <p:spPr>
          <a:xfrm>
            <a:off x="11264590" y="6263035"/>
            <a:ext cx="683339" cy="365125"/>
          </a:xfrm>
        </p:spPr>
        <p:txBody>
          <a:bodyPr/>
          <a:lstStyle/>
          <a:p>
            <a:fld id="{EEE6205C-277B-48BF-A657-0195E33C1B93}" type="slidenum">
              <a:rPr lang="tr-TR" smtClean="0">
                <a:solidFill>
                  <a:schemeClr val="tx1"/>
                </a:solidFill>
              </a:rPr>
              <a:t>14</a:t>
            </a:fld>
            <a:endParaRPr lang="tr-TR">
              <a:solidFill>
                <a:schemeClr val="tx1"/>
              </a:solidFill>
            </a:endParaRPr>
          </a:p>
        </p:txBody>
      </p:sp>
      <p:pic>
        <p:nvPicPr>
          <p:cNvPr id="5124" name="Picture 4" descr="Close-up of slide on light microscope stage. — biomedical, microbiology -  Stock Photo | #16022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667" y="1454727"/>
            <a:ext cx="3445459" cy="25867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10+ Best Bio111 - Survey of Organisms images | microscopic photography,  microscopic, microscopic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143032" y="4228869"/>
            <a:ext cx="2216728" cy="221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2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853" y="235527"/>
            <a:ext cx="8596668" cy="1320800"/>
          </a:xfrm>
        </p:spPr>
        <p:txBody>
          <a:bodyPr>
            <a:normAutofit/>
          </a:bodyPr>
          <a:lstStyle/>
          <a:p>
            <a:pPr algn="ctr"/>
            <a:r>
              <a:rPr lang="tr-TR" sz="3600" b="1" dirty="0">
                <a:solidFill>
                  <a:schemeClr val="tx1"/>
                </a:solidFill>
              </a:rPr>
              <a:t>Rapor Gönderim Koşulları ve Örnek Rapor Şablonu</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52" y="1690688"/>
            <a:ext cx="5760321" cy="491836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288" y="1690688"/>
            <a:ext cx="3688773" cy="4918364"/>
          </a:xfrm>
          <a:prstGeom prst="rect">
            <a:avLst/>
          </a:prstGeom>
        </p:spPr>
      </p:pic>
      <p:sp>
        <p:nvSpPr>
          <p:cNvPr id="3" name="Slayt Numarası Yer Tutucusu 2"/>
          <p:cNvSpPr>
            <a:spLocks noGrp="1"/>
          </p:cNvSpPr>
          <p:nvPr>
            <p:ph type="sldNum" sz="quarter" idx="12"/>
          </p:nvPr>
        </p:nvSpPr>
        <p:spPr>
          <a:xfrm>
            <a:off x="11347718" y="6243927"/>
            <a:ext cx="683339" cy="365125"/>
          </a:xfrm>
        </p:spPr>
        <p:txBody>
          <a:bodyPr/>
          <a:lstStyle/>
          <a:p>
            <a:fld id="{EEE6205C-277B-48BF-A657-0195E33C1B93}" type="slidenum">
              <a:rPr lang="tr-TR" smtClean="0">
                <a:solidFill>
                  <a:schemeClr val="tx1"/>
                </a:solidFill>
              </a:rPr>
              <a:t>15</a:t>
            </a:fld>
            <a:endParaRPr lang="tr-TR" dirty="0">
              <a:solidFill>
                <a:schemeClr val="tx1"/>
              </a:solidFill>
            </a:endParaRPr>
          </a:p>
        </p:txBody>
      </p:sp>
    </p:spTree>
    <p:extLst>
      <p:ext uri="{BB962C8B-B14F-4D97-AF65-F5344CB8AC3E}">
        <p14:creationId xmlns:p14="http://schemas.microsoft.com/office/powerpoint/2010/main" val="366786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Kaynaklar</a:t>
            </a:r>
          </a:p>
        </p:txBody>
      </p:sp>
      <p:sp>
        <p:nvSpPr>
          <p:cNvPr id="3" name="İçerik Yer Tutucusu 2"/>
          <p:cNvSpPr>
            <a:spLocks noGrp="1"/>
          </p:cNvSpPr>
          <p:nvPr>
            <p:ph idx="1"/>
          </p:nvPr>
        </p:nvSpPr>
        <p:spPr>
          <a:xfrm>
            <a:off x="838201" y="1729077"/>
            <a:ext cx="2403764" cy="556923"/>
          </a:xfrm>
        </p:spPr>
        <p:txBody>
          <a:bodyPr/>
          <a:lstStyle/>
          <a:p>
            <a:pPr marL="0" indent="0">
              <a:buNone/>
            </a:pPr>
            <a:r>
              <a:rPr lang="tr-TR" u="sng" dirty="0"/>
              <a:t>Ana Kaynak</a:t>
            </a:r>
          </a:p>
        </p:txBody>
      </p:sp>
      <p:sp>
        <p:nvSpPr>
          <p:cNvPr id="4" name="İçerik Yer Tutucusu 2"/>
          <p:cNvSpPr txBox="1">
            <a:spLocks/>
          </p:cNvSpPr>
          <p:nvPr/>
        </p:nvSpPr>
        <p:spPr>
          <a:xfrm>
            <a:off x="5043055" y="1981199"/>
            <a:ext cx="6664037" cy="4060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u="sng" dirty="0"/>
              <a:t>Diğer Kaynaklar</a:t>
            </a:r>
          </a:p>
          <a:p>
            <a:pPr marL="514350" indent="-514350">
              <a:buFont typeface="+mj-lt"/>
              <a:buAutoNum type="arabicPeriod"/>
            </a:pPr>
            <a:r>
              <a:rPr lang="tr-TR" sz="1800" dirty="0"/>
              <a:t>MEGEP Gıda Teknolojisi Laboratuvar Organizasyonu ve Laboratuvar Hizmetleri Föyü</a:t>
            </a:r>
          </a:p>
          <a:p>
            <a:pPr marL="514350" indent="-514350">
              <a:buFont typeface="+mj-lt"/>
              <a:buAutoNum type="arabicPeriod"/>
            </a:pPr>
            <a:endParaRPr lang="tr-TR" sz="1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86000"/>
            <a:ext cx="3252355" cy="4336473"/>
          </a:xfrm>
          <a:prstGeom prst="rect">
            <a:avLst/>
          </a:prstGeom>
        </p:spPr>
      </p:pic>
      <p:sp>
        <p:nvSpPr>
          <p:cNvPr id="6" name="Slayt Numarası Yer Tutucusu 5"/>
          <p:cNvSpPr>
            <a:spLocks noGrp="1"/>
          </p:cNvSpPr>
          <p:nvPr>
            <p:ph type="sldNum" sz="quarter" idx="12"/>
          </p:nvPr>
        </p:nvSpPr>
        <p:spPr>
          <a:xfrm>
            <a:off x="11264591" y="6299692"/>
            <a:ext cx="683339" cy="365125"/>
          </a:xfrm>
        </p:spPr>
        <p:txBody>
          <a:bodyPr/>
          <a:lstStyle/>
          <a:p>
            <a:fld id="{EEE6205C-277B-48BF-A657-0195E33C1B93}" type="slidenum">
              <a:rPr lang="tr-TR" smtClean="0">
                <a:solidFill>
                  <a:schemeClr val="tx1"/>
                </a:solidFill>
              </a:rPr>
              <a:t>16</a:t>
            </a:fld>
            <a:endParaRPr lang="tr-TR" dirty="0">
              <a:solidFill>
                <a:schemeClr val="tx1"/>
              </a:solidFill>
            </a:endParaRPr>
          </a:p>
        </p:txBody>
      </p:sp>
    </p:spTree>
    <p:extLst>
      <p:ext uri="{BB962C8B-B14F-4D97-AF65-F5344CB8AC3E}">
        <p14:creationId xmlns:p14="http://schemas.microsoft.com/office/powerpoint/2010/main" val="140026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81891"/>
          </a:xfrm>
        </p:spPr>
        <p:txBody>
          <a:bodyPr>
            <a:normAutofit/>
          </a:bodyPr>
          <a:lstStyle/>
          <a:p>
            <a:r>
              <a:rPr lang="tr-TR" sz="2800" b="1" dirty="0"/>
              <a:t>BASİT BOYAMA METODU NEDİR VE NEDEN YAPILIR?</a:t>
            </a:r>
          </a:p>
        </p:txBody>
      </p:sp>
      <p:sp>
        <p:nvSpPr>
          <p:cNvPr id="3" name="İçerik Yer Tutucusu 2"/>
          <p:cNvSpPr>
            <a:spLocks noGrp="1"/>
          </p:cNvSpPr>
          <p:nvPr>
            <p:ph idx="1"/>
          </p:nvPr>
        </p:nvSpPr>
        <p:spPr>
          <a:xfrm>
            <a:off x="677334" y="1731818"/>
            <a:ext cx="9278324" cy="4516582"/>
          </a:xfrm>
        </p:spPr>
        <p:txBody>
          <a:bodyPr>
            <a:noAutofit/>
          </a:bodyPr>
          <a:lstStyle/>
          <a:p>
            <a:r>
              <a:rPr lang="tr-TR" sz="2100" dirty="0"/>
              <a:t>Mikroorganizmalar çok küçük ve genellikle şeffaf olduklarından mikroskop altında bile incelenmeleri zordur. Bu nedenle mikroskobik incelemelerini daha kolay yapabilmek, daha net görüntü ve kesin bilgi elde edebilmek amacıyla boyanarak incelenmeleri gerekir.</a:t>
            </a:r>
          </a:p>
          <a:p>
            <a:r>
              <a:rPr lang="tr-TR" sz="2100" dirty="0"/>
              <a:t>Mikroorganizmaların ve özellikle bakterilerin mikroskobik morfolojilerinin incelenebildiği boyama yöntemidir. </a:t>
            </a:r>
          </a:p>
          <a:p>
            <a:r>
              <a:rPr lang="tr-TR" sz="2100" dirty="0"/>
              <a:t>Bu amaçla farklı boyalar kullanılır. Bakteriler, kullanılan boyanın rengini alır.</a:t>
            </a:r>
          </a:p>
          <a:p>
            <a:r>
              <a:rPr lang="tr-TR" sz="2100" dirty="0"/>
              <a:t>Mikroorganizmaların mikroskobik morfolojileri (şekilleri, büyüklükleri, dizilişleri, belirli hücre </a:t>
            </a:r>
            <a:r>
              <a:rPr lang="tr-TR" sz="2100" dirty="0" err="1"/>
              <a:t>organellerinin</a:t>
            </a:r>
            <a:r>
              <a:rPr lang="tr-TR" sz="2100" dirty="0"/>
              <a:t> varlığı ve yapısı) ve çeşitli boyalara karşı davranışları (gram pozitif, gram negatif, aside dirençli bakteri) boyanarak belirlenebilir.</a:t>
            </a:r>
          </a:p>
        </p:txBody>
      </p:sp>
      <p:sp>
        <p:nvSpPr>
          <p:cNvPr id="4" name="Slayt Numarası Yer Tutucusu 3"/>
          <p:cNvSpPr>
            <a:spLocks noGrp="1"/>
          </p:cNvSpPr>
          <p:nvPr>
            <p:ph type="sldNum" sz="quarter" idx="12"/>
          </p:nvPr>
        </p:nvSpPr>
        <p:spPr>
          <a:xfrm>
            <a:off x="11320008" y="6360016"/>
            <a:ext cx="683339" cy="365125"/>
          </a:xfrm>
        </p:spPr>
        <p:txBody>
          <a:bodyPr/>
          <a:lstStyle/>
          <a:p>
            <a:fld id="{EEE6205C-277B-48BF-A657-0195E33C1B93}" type="slidenum">
              <a:rPr lang="tr-TR" smtClean="0">
                <a:solidFill>
                  <a:schemeClr val="tx1"/>
                </a:solidFill>
              </a:rPr>
              <a:t>2</a:t>
            </a:fld>
            <a:endParaRPr lang="tr-TR">
              <a:solidFill>
                <a:schemeClr val="tx1"/>
              </a:solidFill>
            </a:endParaRPr>
          </a:p>
        </p:txBody>
      </p:sp>
    </p:spTree>
    <p:extLst>
      <p:ext uri="{BB962C8B-B14F-4D97-AF65-F5344CB8AC3E}">
        <p14:creationId xmlns:p14="http://schemas.microsoft.com/office/powerpoint/2010/main" val="369310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20436"/>
          </a:xfrm>
        </p:spPr>
        <p:txBody>
          <a:bodyPr>
            <a:normAutofit/>
          </a:bodyPr>
          <a:lstStyle/>
          <a:p>
            <a:r>
              <a:rPr lang="tr-TR" sz="2800" b="1" dirty="0"/>
              <a:t>Basit boyama yönteminde uygulanan işlemler</a:t>
            </a:r>
          </a:p>
        </p:txBody>
      </p:sp>
      <p:sp>
        <p:nvSpPr>
          <p:cNvPr id="3" name="İçerik Yer Tutucusu 2"/>
          <p:cNvSpPr>
            <a:spLocks noGrp="1"/>
          </p:cNvSpPr>
          <p:nvPr>
            <p:ph idx="1"/>
          </p:nvPr>
        </p:nvSpPr>
        <p:spPr>
          <a:xfrm>
            <a:off x="538788" y="2078183"/>
            <a:ext cx="6887248" cy="3366654"/>
          </a:xfrm>
        </p:spPr>
        <p:txBody>
          <a:bodyPr>
            <a:normAutofit lnSpcReduction="10000"/>
          </a:bodyPr>
          <a:lstStyle/>
          <a:p>
            <a:pPr marL="457200" indent="-457200">
              <a:buFont typeface="+mj-lt"/>
              <a:buAutoNum type="arabicPeriod"/>
            </a:pPr>
            <a:r>
              <a:rPr lang="tr-TR" sz="3200" dirty="0"/>
              <a:t>Preparat hazırlama</a:t>
            </a:r>
          </a:p>
          <a:p>
            <a:pPr marL="457200" indent="-457200">
              <a:buFont typeface="+mj-lt"/>
              <a:buAutoNum type="arabicPeriod"/>
            </a:pPr>
            <a:r>
              <a:rPr lang="tr-TR" sz="3200" dirty="0" err="1"/>
              <a:t>Fiksasyon</a:t>
            </a:r>
            <a:endParaRPr lang="tr-TR" sz="3200" dirty="0"/>
          </a:p>
          <a:p>
            <a:pPr marL="457200" indent="-457200">
              <a:buFont typeface="+mj-lt"/>
              <a:buAutoNum type="arabicPeriod"/>
            </a:pPr>
            <a:r>
              <a:rPr lang="tr-TR" sz="3200" dirty="0"/>
              <a:t>Preparata boya uygulanması</a:t>
            </a:r>
          </a:p>
          <a:p>
            <a:pPr marL="457200" indent="-457200">
              <a:buFont typeface="+mj-lt"/>
              <a:buAutoNum type="arabicPeriod"/>
            </a:pPr>
            <a:r>
              <a:rPr lang="tr-TR" sz="3200" dirty="0"/>
              <a:t>Preparattaki boyanın yıkanması</a:t>
            </a:r>
          </a:p>
          <a:p>
            <a:pPr marL="457200" indent="-457200">
              <a:buFont typeface="+mj-lt"/>
              <a:buAutoNum type="arabicPeriod"/>
            </a:pPr>
            <a:r>
              <a:rPr lang="tr-TR" sz="3200" dirty="0"/>
              <a:t>Preparatın kurulanması</a:t>
            </a:r>
          </a:p>
          <a:p>
            <a:pPr marL="457200" indent="-457200">
              <a:buFont typeface="+mj-lt"/>
              <a:buAutoNum type="arabicPeriod"/>
            </a:pPr>
            <a:r>
              <a:rPr lang="tr-TR" sz="3200" dirty="0"/>
              <a:t>Mikroskopta İnceleme</a:t>
            </a:r>
          </a:p>
          <a:p>
            <a:pPr marL="457200" indent="-457200">
              <a:buFont typeface="+mj-lt"/>
              <a:buAutoNum type="arabicPeriod"/>
            </a:pPr>
            <a:endParaRPr lang="tr-TR" sz="3200" dirty="0"/>
          </a:p>
        </p:txBody>
      </p:sp>
      <p:pic>
        <p:nvPicPr>
          <p:cNvPr id="4" name="Resim 3"/>
          <p:cNvPicPr>
            <a:picLocks noChangeAspect="1"/>
          </p:cNvPicPr>
          <p:nvPr/>
        </p:nvPicPr>
        <p:blipFill>
          <a:blip r:embed="rId2"/>
          <a:stretch>
            <a:fillRect/>
          </a:stretch>
        </p:blipFill>
        <p:spPr>
          <a:xfrm>
            <a:off x="6980959" y="1483716"/>
            <a:ext cx="3022023" cy="4555587"/>
          </a:xfrm>
          <a:prstGeom prst="rect">
            <a:avLst/>
          </a:prstGeom>
        </p:spPr>
      </p:pic>
      <p:sp>
        <p:nvSpPr>
          <p:cNvPr id="5" name="Slayt Numarası Yer Tutucusu 4"/>
          <p:cNvSpPr>
            <a:spLocks noGrp="1"/>
          </p:cNvSpPr>
          <p:nvPr>
            <p:ph type="sldNum" sz="quarter" idx="12"/>
          </p:nvPr>
        </p:nvSpPr>
        <p:spPr>
          <a:xfrm>
            <a:off x="11375426" y="6346162"/>
            <a:ext cx="683339" cy="365125"/>
          </a:xfrm>
        </p:spPr>
        <p:txBody>
          <a:bodyPr/>
          <a:lstStyle/>
          <a:p>
            <a:fld id="{EEE6205C-277B-48BF-A657-0195E33C1B93}" type="slidenum">
              <a:rPr lang="tr-TR" smtClean="0">
                <a:solidFill>
                  <a:schemeClr val="tx1"/>
                </a:solidFill>
              </a:rPr>
              <a:t>3</a:t>
            </a:fld>
            <a:endParaRPr lang="tr-TR">
              <a:solidFill>
                <a:schemeClr val="tx1"/>
              </a:solidFill>
            </a:endParaRPr>
          </a:p>
        </p:txBody>
      </p:sp>
    </p:spTree>
    <p:extLst>
      <p:ext uri="{BB962C8B-B14F-4D97-AF65-F5344CB8AC3E}">
        <p14:creationId xmlns:p14="http://schemas.microsoft.com/office/powerpoint/2010/main" val="32808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37309"/>
          </a:xfrm>
        </p:spPr>
        <p:txBody>
          <a:bodyPr>
            <a:noAutofit/>
          </a:bodyPr>
          <a:lstStyle/>
          <a:p>
            <a:r>
              <a:rPr lang="tr-TR" sz="2800" b="1" dirty="0"/>
              <a:t>PREPARAT HAZIRLAMA</a:t>
            </a:r>
            <a:br>
              <a:rPr lang="tr-TR" sz="2800" b="1" dirty="0"/>
            </a:br>
            <a:endParaRPr lang="tr-TR" sz="2800" b="1" dirty="0"/>
          </a:p>
        </p:txBody>
      </p:sp>
      <p:sp>
        <p:nvSpPr>
          <p:cNvPr id="3" name="İçerik Yer Tutucusu 2"/>
          <p:cNvSpPr>
            <a:spLocks noGrp="1"/>
          </p:cNvSpPr>
          <p:nvPr>
            <p:ph idx="1"/>
          </p:nvPr>
        </p:nvSpPr>
        <p:spPr>
          <a:xfrm>
            <a:off x="247842" y="1482436"/>
            <a:ext cx="6004997" cy="5145723"/>
          </a:xfrm>
        </p:spPr>
        <p:txBody>
          <a:bodyPr>
            <a:normAutofit/>
          </a:bodyPr>
          <a:lstStyle/>
          <a:p>
            <a:r>
              <a:rPr lang="tr-TR" dirty="0"/>
              <a:t>Mikroskopta incelenmeye hazır hale getirilmiş numuneye “preparat” denir. </a:t>
            </a:r>
          </a:p>
          <a:p>
            <a:r>
              <a:rPr lang="tr-TR" dirty="0"/>
              <a:t>Lamın üstüne kültür veya numuneden konulup lamel kapatılarak yayma, kurutma, </a:t>
            </a:r>
            <a:r>
              <a:rPr lang="tr-TR" dirty="0" err="1"/>
              <a:t>fikse</a:t>
            </a:r>
            <a:r>
              <a:rPr lang="tr-TR" dirty="0"/>
              <a:t> etme gibi işlemler yapılarak preparat hazırlanır.</a:t>
            </a:r>
          </a:p>
          <a:p>
            <a:r>
              <a:rPr lang="tr-TR" dirty="0"/>
              <a:t>Kullanılan lamın temiz olduğundan emin olmalıyız.</a:t>
            </a:r>
          </a:p>
          <a:p>
            <a:r>
              <a:rPr lang="tr-TR" dirty="0"/>
              <a:t>Lamı kullanmadan önce etil alkol ile silip alevde kurutabiliriz.</a:t>
            </a:r>
          </a:p>
          <a:p>
            <a:r>
              <a:rPr lang="tr-TR" dirty="0"/>
              <a:t>Öze ile alınmış bir numune ile çalışılıyor ise öncelikle lamın ortasına bir damla damıtık su veya FTS konur, daha sonra numune özenin ucu ile dokundurularak lam üzerinde belirli bir alana yayılır.</a:t>
            </a:r>
          </a:p>
          <a:p>
            <a:r>
              <a:rPr lang="tr-TR" dirty="0"/>
              <a:t>Sıvı bir numune ile çalışılacaksa numune doğrudan pipetle lama damlatılıp bir tabaka halinde yayılması sağlanır.</a:t>
            </a:r>
          </a:p>
        </p:txBody>
      </p:sp>
      <p:pic>
        <p:nvPicPr>
          <p:cNvPr id="4" name="Resim 3"/>
          <p:cNvPicPr>
            <a:picLocks noChangeAspect="1"/>
          </p:cNvPicPr>
          <p:nvPr/>
        </p:nvPicPr>
        <p:blipFill>
          <a:blip r:embed="rId2"/>
          <a:stretch>
            <a:fillRect/>
          </a:stretch>
        </p:blipFill>
        <p:spPr>
          <a:xfrm>
            <a:off x="8242877" y="1981556"/>
            <a:ext cx="2720801" cy="2712531"/>
          </a:xfrm>
          <a:prstGeom prst="rect">
            <a:avLst/>
          </a:prstGeom>
        </p:spPr>
      </p:pic>
      <p:sp>
        <p:nvSpPr>
          <p:cNvPr id="5" name="Slayt Numarası Yer Tutucusu 4"/>
          <p:cNvSpPr>
            <a:spLocks noGrp="1"/>
          </p:cNvSpPr>
          <p:nvPr>
            <p:ph type="sldNum" sz="quarter" idx="12"/>
          </p:nvPr>
        </p:nvSpPr>
        <p:spPr>
          <a:xfrm>
            <a:off x="11269927" y="6263035"/>
            <a:ext cx="683339" cy="365125"/>
          </a:xfrm>
        </p:spPr>
        <p:txBody>
          <a:bodyPr/>
          <a:lstStyle/>
          <a:p>
            <a:fld id="{EEE6205C-277B-48BF-A657-0195E33C1B93}" type="slidenum">
              <a:rPr lang="tr-TR" smtClean="0">
                <a:solidFill>
                  <a:schemeClr val="tx1"/>
                </a:solidFill>
              </a:rPr>
              <a:t>4</a:t>
            </a:fld>
            <a:endParaRPr lang="tr-TR" dirty="0">
              <a:solidFill>
                <a:schemeClr val="tx1"/>
              </a:solidFill>
            </a:endParaRPr>
          </a:p>
        </p:txBody>
      </p:sp>
      <p:pic>
        <p:nvPicPr>
          <p:cNvPr id="6" name="Resim 5"/>
          <p:cNvPicPr>
            <a:picLocks noChangeAspect="1"/>
          </p:cNvPicPr>
          <p:nvPr/>
        </p:nvPicPr>
        <p:blipFill>
          <a:blip r:embed="rId3"/>
          <a:stretch>
            <a:fillRect/>
          </a:stretch>
        </p:blipFill>
        <p:spPr>
          <a:xfrm>
            <a:off x="6771639" y="4947755"/>
            <a:ext cx="3657600" cy="1680404"/>
          </a:xfrm>
          <a:prstGeom prst="rect">
            <a:avLst/>
          </a:prstGeom>
        </p:spPr>
      </p:pic>
      <p:pic>
        <p:nvPicPr>
          <p:cNvPr id="1028" name="Picture 4" descr="KANLI AGARLI PETRİ KABI,HAZIR Besiyeri, 10/Paket Fiyatları ve Özellikle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839" y="2372009"/>
            <a:ext cx="1838570" cy="18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3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Fiksasyon</a:t>
            </a:r>
            <a:endParaRPr lang="tr-TR" dirty="0"/>
          </a:p>
        </p:txBody>
      </p:sp>
      <p:sp>
        <p:nvSpPr>
          <p:cNvPr id="3" name="İçerik Yer Tutucusu 2"/>
          <p:cNvSpPr>
            <a:spLocks noGrp="1"/>
          </p:cNvSpPr>
          <p:nvPr>
            <p:ph idx="1"/>
          </p:nvPr>
        </p:nvSpPr>
        <p:spPr>
          <a:xfrm>
            <a:off x="677334" y="1496291"/>
            <a:ext cx="7306030" cy="5173432"/>
          </a:xfrm>
        </p:spPr>
        <p:txBody>
          <a:bodyPr>
            <a:noAutofit/>
          </a:bodyPr>
          <a:lstStyle/>
          <a:p>
            <a:r>
              <a:rPr lang="tr-TR" sz="2300" dirty="0"/>
              <a:t>Mikroorganizmaların lam üzerine tespiti (</a:t>
            </a:r>
            <a:r>
              <a:rPr lang="tr-TR" sz="2300" dirty="0" err="1"/>
              <a:t>fiksasyon</a:t>
            </a:r>
            <a:r>
              <a:rPr lang="tr-TR" sz="2300" dirty="0"/>
              <a:t>) yapılır.</a:t>
            </a:r>
          </a:p>
          <a:p>
            <a:r>
              <a:rPr lang="tr-TR" sz="2300" dirty="0"/>
              <a:t>Lam yüzeyine yaydığımız numunenin tam yapıştığından emin olmamız gerekir.</a:t>
            </a:r>
          </a:p>
          <a:p>
            <a:r>
              <a:rPr lang="tr-TR" sz="2300" dirty="0" err="1"/>
              <a:t>Fiksasyon</a:t>
            </a:r>
            <a:r>
              <a:rPr lang="tr-TR" sz="2300" dirty="0"/>
              <a:t> oda sıcaklığında lamın havada kuruması sağlanarak yapılabilir.</a:t>
            </a:r>
          </a:p>
          <a:p>
            <a:r>
              <a:rPr lang="tr-TR" sz="2300" dirty="0" err="1"/>
              <a:t>Fiksasyon</a:t>
            </a:r>
            <a:r>
              <a:rPr lang="tr-TR" sz="2300" dirty="0"/>
              <a:t> işlemi çoğunlukla numune yayılmış lamın alev üzerinden 3-4 kez geçirilmesi ile yapılır.</a:t>
            </a:r>
          </a:p>
          <a:p>
            <a:r>
              <a:rPr lang="tr-TR" sz="2300" dirty="0"/>
              <a:t>Tespit sırasında preparatın yanmamasına dikkat edilir.</a:t>
            </a:r>
          </a:p>
          <a:p>
            <a:r>
              <a:rPr lang="tr-TR" sz="2300" dirty="0"/>
              <a:t>Yanmış preparatlarda mikroorganizmalar dağılmış, şişmiş ve deforme olmuş bir şekilde görülür. </a:t>
            </a:r>
          </a:p>
          <a:p>
            <a:endParaRPr lang="tr-TR" sz="2300" dirty="0"/>
          </a:p>
        </p:txBody>
      </p:sp>
      <p:sp>
        <p:nvSpPr>
          <p:cNvPr id="4" name="Slayt Numarası Yer Tutucusu 3"/>
          <p:cNvSpPr>
            <a:spLocks noGrp="1"/>
          </p:cNvSpPr>
          <p:nvPr>
            <p:ph type="sldNum" sz="quarter" idx="12"/>
          </p:nvPr>
        </p:nvSpPr>
        <p:spPr>
          <a:xfrm>
            <a:off x="11403136" y="6304598"/>
            <a:ext cx="683339" cy="365125"/>
          </a:xfrm>
        </p:spPr>
        <p:txBody>
          <a:bodyPr/>
          <a:lstStyle/>
          <a:p>
            <a:fld id="{EEE6205C-277B-48BF-A657-0195E33C1B93}" type="slidenum">
              <a:rPr lang="tr-TR" smtClean="0">
                <a:solidFill>
                  <a:schemeClr val="tx1"/>
                </a:solidFill>
              </a:rPr>
              <a:t>5</a:t>
            </a:fld>
            <a:endParaRPr lang="tr-TR">
              <a:solidFill>
                <a:schemeClr val="tx1"/>
              </a:solidFill>
            </a:endParaRPr>
          </a:p>
        </p:txBody>
      </p:sp>
      <p:pic>
        <p:nvPicPr>
          <p:cNvPr id="6" name="Resim 5"/>
          <p:cNvPicPr>
            <a:picLocks noChangeAspect="1"/>
          </p:cNvPicPr>
          <p:nvPr/>
        </p:nvPicPr>
        <p:blipFill>
          <a:blip r:embed="rId2"/>
          <a:stretch>
            <a:fillRect/>
          </a:stretch>
        </p:blipFill>
        <p:spPr>
          <a:xfrm>
            <a:off x="8280664" y="2105891"/>
            <a:ext cx="2825171" cy="4381269"/>
          </a:xfrm>
          <a:prstGeom prst="rect">
            <a:avLst/>
          </a:prstGeom>
        </p:spPr>
      </p:pic>
    </p:spTree>
    <p:extLst>
      <p:ext uri="{BB962C8B-B14F-4D97-AF65-F5344CB8AC3E}">
        <p14:creationId xmlns:p14="http://schemas.microsoft.com/office/powerpoint/2010/main" val="146471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8873"/>
          </a:xfrm>
        </p:spPr>
        <p:txBody>
          <a:bodyPr>
            <a:normAutofit fontScale="90000"/>
          </a:bodyPr>
          <a:lstStyle/>
          <a:p>
            <a:r>
              <a:rPr lang="tr-TR" dirty="0"/>
              <a:t>Preparata boya uygulanması</a:t>
            </a:r>
            <a:br>
              <a:rPr lang="tr-TR" dirty="0"/>
            </a:br>
            <a:endParaRPr lang="tr-TR" dirty="0"/>
          </a:p>
        </p:txBody>
      </p:sp>
      <p:sp>
        <p:nvSpPr>
          <p:cNvPr id="3" name="İçerik Yer Tutucusu 2"/>
          <p:cNvSpPr>
            <a:spLocks noGrp="1"/>
          </p:cNvSpPr>
          <p:nvPr>
            <p:ph idx="1"/>
          </p:nvPr>
        </p:nvSpPr>
        <p:spPr>
          <a:xfrm>
            <a:off x="677334" y="1454727"/>
            <a:ext cx="5958993" cy="5098473"/>
          </a:xfrm>
        </p:spPr>
        <p:txBody>
          <a:bodyPr>
            <a:noAutofit/>
          </a:bodyPr>
          <a:lstStyle/>
          <a:p>
            <a:r>
              <a:rPr lang="tr-TR" sz="2400" dirty="0"/>
              <a:t>Mikroorganizmalar, mikroskop altında boyasız incelenebildiği gibi iyi ve detaylı görebilmek, </a:t>
            </a:r>
            <a:r>
              <a:rPr lang="tr-TR" sz="2400" dirty="0" err="1"/>
              <a:t>identifikasyonlarına</a:t>
            </a:r>
            <a:r>
              <a:rPr lang="tr-TR" sz="2400" dirty="0"/>
              <a:t> (tanıma, tanımlama, mikroorganizmanın cins ve türünün belirlenmesi) yarayacak bazı bilgileri (spor, kapsül, şekil, boya reaksiyonları vb.) elde edebilmek için boyanarak incelenmeleri de gerekir. </a:t>
            </a:r>
          </a:p>
          <a:p>
            <a:r>
              <a:rPr lang="tr-TR" sz="2400" dirty="0"/>
              <a:t>Bu amaçla çeşitli boyalar kullanılarak preparat boyanır.</a:t>
            </a:r>
          </a:p>
          <a:p>
            <a:endParaRPr lang="tr-TR" sz="2400" dirty="0"/>
          </a:p>
        </p:txBody>
      </p:sp>
      <p:sp>
        <p:nvSpPr>
          <p:cNvPr id="4" name="Slayt Numarası Yer Tutucusu 3"/>
          <p:cNvSpPr>
            <a:spLocks noGrp="1"/>
          </p:cNvSpPr>
          <p:nvPr>
            <p:ph type="sldNum" sz="quarter" idx="12"/>
          </p:nvPr>
        </p:nvSpPr>
        <p:spPr>
          <a:xfrm>
            <a:off x="11375427" y="6346162"/>
            <a:ext cx="683339" cy="365125"/>
          </a:xfrm>
        </p:spPr>
        <p:txBody>
          <a:bodyPr/>
          <a:lstStyle/>
          <a:p>
            <a:fld id="{EEE6205C-277B-48BF-A657-0195E33C1B93}" type="slidenum">
              <a:rPr lang="tr-TR" smtClean="0">
                <a:solidFill>
                  <a:schemeClr val="tx1"/>
                </a:solidFill>
              </a:rPr>
              <a:t>6</a:t>
            </a:fld>
            <a:endParaRPr lang="tr-TR">
              <a:solidFill>
                <a:schemeClr val="tx1"/>
              </a:solidFill>
            </a:endParaRPr>
          </a:p>
        </p:txBody>
      </p:sp>
      <p:pic>
        <p:nvPicPr>
          <p:cNvPr id="5" name="Resim 4"/>
          <p:cNvPicPr>
            <a:picLocks noChangeAspect="1"/>
          </p:cNvPicPr>
          <p:nvPr/>
        </p:nvPicPr>
        <p:blipFill>
          <a:blip r:embed="rId2"/>
          <a:stretch>
            <a:fillRect/>
          </a:stretch>
        </p:blipFill>
        <p:spPr>
          <a:xfrm>
            <a:off x="7041139" y="1739871"/>
            <a:ext cx="2232863" cy="2898805"/>
          </a:xfrm>
          <a:prstGeom prst="rect">
            <a:avLst/>
          </a:prstGeom>
        </p:spPr>
      </p:pic>
    </p:spTree>
    <p:extLst>
      <p:ext uri="{BB962C8B-B14F-4D97-AF65-F5344CB8AC3E}">
        <p14:creationId xmlns:p14="http://schemas.microsoft.com/office/powerpoint/2010/main" val="279776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0352" y="189345"/>
            <a:ext cx="8596668" cy="738910"/>
          </a:xfrm>
        </p:spPr>
        <p:txBody>
          <a:bodyPr/>
          <a:lstStyle/>
          <a:p>
            <a:r>
              <a:rPr lang="tr-TR" dirty="0"/>
              <a:t>Preparat boyamada kullanılan boyalar</a:t>
            </a:r>
          </a:p>
        </p:txBody>
      </p:sp>
      <p:sp>
        <p:nvSpPr>
          <p:cNvPr id="3" name="İçerik Yer Tutucusu 2"/>
          <p:cNvSpPr>
            <a:spLocks noGrp="1"/>
          </p:cNvSpPr>
          <p:nvPr>
            <p:ph idx="1"/>
          </p:nvPr>
        </p:nvSpPr>
        <p:spPr>
          <a:xfrm>
            <a:off x="677334" y="1510145"/>
            <a:ext cx="7913329" cy="5043055"/>
          </a:xfrm>
        </p:spPr>
        <p:txBody>
          <a:bodyPr>
            <a:normAutofit/>
          </a:bodyPr>
          <a:lstStyle/>
          <a:p>
            <a:pPr marL="0" indent="0">
              <a:buNone/>
            </a:pPr>
            <a:r>
              <a:rPr lang="tr-TR" dirty="0"/>
              <a:t>Boyalar, boya molekülünün elektriksel yüküne göre asidik, bazik ve nötr boyalar olmak üzere üç gruba ayrılır:</a:t>
            </a:r>
          </a:p>
          <a:p>
            <a:r>
              <a:rPr lang="tr-TR" b="1" u="sng" dirty="0"/>
              <a:t>Asidik Boyalar</a:t>
            </a:r>
          </a:p>
          <a:p>
            <a:pPr marL="0" indent="0" algn="just">
              <a:buNone/>
            </a:pPr>
            <a:r>
              <a:rPr lang="tr-TR" dirty="0"/>
              <a:t>İyonize oldukları zaman, negatif elektrikle yüklenirler. Bunlar renkli asitlerin tuzlarıdır (Genellikle sodyum tuzudur, bazen potasyum, kalsiyum veya amonyum tuzları da olabilir.). Asidik boyalar arasında asit </a:t>
            </a:r>
            <a:r>
              <a:rPr lang="tr-TR" dirty="0" err="1"/>
              <a:t>fuksin</a:t>
            </a:r>
            <a:r>
              <a:rPr lang="tr-TR" dirty="0"/>
              <a:t>, </a:t>
            </a:r>
            <a:r>
              <a:rPr lang="tr-TR" dirty="0" err="1"/>
              <a:t>safranin</a:t>
            </a:r>
            <a:r>
              <a:rPr lang="tr-TR" dirty="0"/>
              <a:t>, pikrik asit, </a:t>
            </a:r>
            <a:r>
              <a:rPr lang="tr-TR" dirty="0" err="1"/>
              <a:t>eozin</a:t>
            </a:r>
            <a:r>
              <a:rPr lang="tr-TR" dirty="0"/>
              <a:t>, </a:t>
            </a:r>
            <a:r>
              <a:rPr lang="tr-TR" dirty="0" err="1"/>
              <a:t>nigrosin</a:t>
            </a:r>
            <a:r>
              <a:rPr lang="tr-TR" dirty="0"/>
              <a:t>, </a:t>
            </a:r>
            <a:r>
              <a:rPr lang="tr-TR" dirty="0" err="1"/>
              <a:t>kongo</a:t>
            </a:r>
            <a:r>
              <a:rPr lang="tr-TR" dirty="0"/>
              <a:t> kırmızısı bulunmaktadır.</a:t>
            </a:r>
          </a:p>
          <a:p>
            <a:pPr algn="just"/>
            <a:r>
              <a:rPr lang="tr-TR" b="1" u="sng" dirty="0"/>
              <a:t>Bazik Boyalar</a:t>
            </a:r>
          </a:p>
          <a:p>
            <a:pPr marL="0" indent="0" algn="just">
              <a:buNone/>
            </a:pPr>
            <a:r>
              <a:rPr lang="tr-TR" dirty="0"/>
              <a:t>İyonize oldukları zaman, pozitif elektrikle yüklenirler. Bunlar renkli bazların tuzlarıdır (genellikle </a:t>
            </a:r>
            <a:r>
              <a:rPr lang="tr-TR" dirty="0" err="1"/>
              <a:t>klorid</a:t>
            </a:r>
            <a:r>
              <a:rPr lang="tr-TR" dirty="0"/>
              <a:t> benzen </a:t>
            </a:r>
            <a:r>
              <a:rPr lang="tr-TR" dirty="0" err="1"/>
              <a:t>sulfat</a:t>
            </a:r>
            <a:r>
              <a:rPr lang="tr-TR" dirty="0"/>
              <a:t>, </a:t>
            </a:r>
            <a:r>
              <a:rPr lang="tr-TR" dirty="0" err="1"/>
              <a:t>okzalat</a:t>
            </a:r>
            <a:r>
              <a:rPr lang="tr-TR" dirty="0"/>
              <a:t> ve asetat). Bazik boyalar arasında metilen mavisi, kristal </a:t>
            </a:r>
            <a:r>
              <a:rPr lang="tr-TR" dirty="0" err="1"/>
              <a:t>viyole</a:t>
            </a:r>
            <a:r>
              <a:rPr lang="tr-TR" dirty="0"/>
              <a:t>, bazik </a:t>
            </a:r>
            <a:r>
              <a:rPr lang="tr-TR" dirty="0" err="1"/>
              <a:t>fuksin</a:t>
            </a:r>
            <a:r>
              <a:rPr lang="tr-TR" dirty="0"/>
              <a:t>, </a:t>
            </a:r>
            <a:r>
              <a:rPr lang="tr-TR" dirty="0" err="1"/>
              <a:t>safranin</a:t>
            </a:r>
            <a:r>
              <a:rPr lang="tr-TR" dirty="0"/>
              <a:t>, </a:t>
            </a:r>
            <a:r>
              <a:rPr lang="tr-TR" dirty="0" err="1"/>
              <a:t>malaşit</a:t>
            </a:r>
            <a:r>
              <a:rPr lang="tr-TR" dirty="0"/>
              <a:t> yeşili bulunmaktadır</a:t>
            </a:r>
          </a:p>
          <a:p>
            <a:pPr algn="just"/>
            <a:r>
              <a:rPr lang="tr-TR" b="1" u="sng" dirty="0"/>
              <a:t>Nötr Boyalar </a:t>
            </a:r>
          </a:p>
          <a:p>
            <a:pPr marL="0" indent="0" algn="just">
              <a:buNone/>
            </a:pPr>
            <a:r>
              <a:rPr lang="tr-TR" dirty="0"/>
              <a:t>Asidik ve bazik boyaların uygun oranda karışımlarından elde edilir (</a:t>
            </a:r>
            <a:r>
              <a:rPr lang="tr-TR" dirty="0" err="1"/>
              <a:t>Giemsa</a:t>
            </a:r>
            <a:r>
              <a:rPr lang="tr-TR" dirty="0"/>
              <a:t>, Wright, </a:t>
            </a:r>
            <a:r>
              <a:rPr lang="tr-TR" dirty="0" err="1"/>
              <a:t>Leishman</a:t>
            </a:r>
            <a:r>
              <a:rPr lang="tr-TR" dirty="0"/>
              <a:t> vb.). </a:t>
            </a:r>
          </a:p>
          <a:p>
            <a:pPr algn="just"/>
            <a:endParaRPr lang="tr-TR" dirty="0"/>
          </a:p>
          <a:p>
            <a:pPr algn="just"/>
            <a:endParaRPr lang="tr-TR" dirty="0"/>
          </a:p>
          <a:p>
            <a:pPr marL="0" indent="0">
              <a:buNone/>
            </a:pPr>
            <a:endParaRPr lang="tr-TR" u="sng" dirty="0"/>
          </a:p>
          <a:p>
            <a:pPr>
              <a:buFont typeface="+mj-lt"/>
              <a:buAutoNum type="arabicPeriod"/>
            </a:pPr>
            <a:endParaRPr lang="tr-TR" u="sng" dirty="0"/>
          </a:p>
        </p:txBody>
      </p:sp>
      <p:sp>
        <p:nvSpPr>
          <p:cNvPr id="4" name="Slayt Numarası Yer Tutucusu 3"/>
          <p:cNvSpPr>
            <a:spLocks noGrp="1"/>
          </p:cNvSpPr>
          <p:nvPr>
            <p:ph type="sldNum" sz="quarter" idx="12"/>
          </p:nvPr>
        </p:nvSpPr>
        <p:spPr>
          <a:xfrm>
            <a:off x="11389281" y="6188075"/>
            <a:ext cx="683339" cy="365125"/>
          </a:xfrm>
        </p:spPr>
        <p:txBody>
          <a:bodyPr/>
          <a:lstStyle/>
          <a:p>
            <a:fld id="{EEE6205C-277B-48BF-A657-0195E33C1B93}" type="slidenum">
              <a:rPr lang="tr-TR" smtClean="0">
                <a:solidFill>
                  <a:schemeClr val="tx1"/>
                </a:solidFill>
              </a:rPr>
              <a:t>7</a:t>
            </a:fld>
            <a:endParaRPr lang="tr-TR">
              <a:solidFill>
                <a:schemeClr val="tx1"/>
              </a:solidFill>
            </a:endParaRPr>
          </a:p>
        </p:txBody>
      </p:sp>
    </p:spTree>
    <p:extLst>
      <p:ext uri="{BB962C8B-B14F-4D97-AF65-F5344CB8AC3E}">
        <p14:creationId xmlns:p14="http://schemas.microsoft.com/office/powerpoint/2010/main" val="252471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425" y="263236"/>
            <a:ext cx="8596668" cy="706582"/>
          </a:xfrm>
        </p:spPr>
        <p:txBody>
          <a:bodyPr>
            <a:normAutofit/>
          </a:bodyPr>
          <a:lstStyle/>
          <a:p>
            <a:r>
              <a:rPr lang="tr-TR" sz="2800" dirty="0"/>
              <a:t>Preparat boyamada kullanılan boyalar</a:t>
            </a:r>
          </a:p>
        </p:txBody>
      </p:sp>
      <p:sp>
        <p:nvSpPr>
          <p:cNvPr id="4" name="Slayt Numarası Yer Tutucusu 3"/>
          <p:cNvSpPr>
            <a:spLocks noGrp="1"/>
          </p:cNvSpPr>
          <p:nvPr>
            <p:ph type="sldNum" sz="quarter" idx="12"/>
          </p:nvPr>
        </p:nvSpPr>
        <p:spPr>
          <a:xfrm>
            <a:off x="11278445" y="6166053"/>
            <a:ext cx="683339" cy="365125"/>
          </a:xfrm>
        </p:spPr>
        <p:txBody>
          <a:bodyPr/>
          <a:lstStyle/>
          <a:p>
            <a:fld id="{EEE6205C-277B-48BF-A657-0195E33C1B93}" type="slidenum">
              <a:rPr lang="tr-TR" sz="1000" smtClean="0">
                <a:solidFill>
                  <a:schemeClr val="tx1"/>
                </a:solidFill>
              </a:rPr>
              <a:t>8</a:t>
            </a:fld>
            <a:endParaRPr lang="tr-TR" sz="1000" dirty="0">
              <a:solidFill>
                <a:schemeClr val="tx1"/>
              </a:solidFill>
            </a:endParaRPr>
          </a:p>
        </p:txBody>
      </p:sp>
      <p:pic>
        <p:nvPicPr>
          <p:cNvPr id="5" name="Resim 4"/>
          <p:cNvPicPr>
            <a:picLocks noChangeAspect="1"/>
          </p:cNvPicPr>
          <p:nvPr/>
        </p:nvPicPr>
        <p:blipFill>
          <a:blip r:embed="rId2"/>
          <a:stretch>
            <a:fillRect/>
          </a:stretch>
        </p:blipFill>
        <p:spPr>
          <a:xfrm>
            <a:off x="618047" y="965926"/>
            <a:ext cx="5214717" cy="5739674"/>
          </a:xfrm>
          <a:prstGeom prst="rect">
            <a:avLst/>
          </a:prstGeom>
        </p:spPr>
      </p:pic>
      <p:sp>
        <p:nvSpPr>
          <p:cNvPr id="6" name="Oval 5"/>
          <p:cNvSpPr/>
          <p:nvPr/>
        </p:nvSpPr>
        <p:spPr>
          <a:xfrm>
            <a:off x="734291" y="1371600"/>
            <a:ext cx="817418" cy="332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734291" y="2105891"/>
            <a:ext cx="817418"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720436" y="2632364"/>
            <a:ext cx="817418" cy="332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701174" y="3200400"/>
            <a:ext cx="817418" cy="332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645757" y="3979718"/>
            <a:ext cx="900545"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5912023" y="4184072"/>
            <a:ext cx="3924300" cy="2390775"/>
          </a:xfrm>
          <a:prstGeom prst="rect">
            <a:avLst/>
          </a:prstGeom>
        </p:spPr>
      </p:pic>
      <p:pic>
        <p:nvPicPr>
          <p:cNvPr id="6150" name="Picture 6" descr="https://www.gunduzkimya.com.tr/wp-content/uploads/2018/10/basic-fuchsin-pow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526" y="1786442"/>
            <a:ext cx="1581005" cy="158100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Kristal Violet (Gentian Violet) Nedir, Fonksiyonu ve Riskleri Nelerdir? »  Bilgiust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0329" y="1413164"/>
            <a:ext cx="997527" cy="99752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Metilen Mavisi , Malachite Yeşili ve Su Hazırlayıcı üretimi | Discus Tutkus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8811" y="2795443"/>
            <a:ext cx="1149499" cy="114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2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37309"/>
          </a:xfrm>
        </p:spPr>
        <p:txBody>
          <a:bodyPr>
            <a:normAutofit fontScale="90000"/>
          </a:bodyPr>
          <a:lstStyle/>
          <a:p>
            <a:r>
              <a:rPr lang="tr-TR" dirty="0"/>
              <a:t>Preparat neden boyanır?</a:t>
            </a:r>
          </a:p>
        </p:txBody>
      </p:sp>
      <p:sp>
        <p:nvSpPr>
          <p:cNvPr id="3" name="İçerik Yer Tutucusu 2"/>
          <p:cNvSpPr>
            <a:spLocks noGrp="1"/>
          </p:cNvSpPr>
          <p:nvPr>
            <p:ph idx="1"/>
          </p:nvPr>
        </p:nvSpPr>
        <p:spPr>
          <a:xfrm>
            <a:off x="677334" y="1565565"/>
            <a:ext cx="8990648" cy="4475798"/>
          </a:xfrm>
        </p:spPr>
        <p:txBody>
          <a:bodyPr>
            <a:normAutofit/>
          </a:bodyPr>
          <a:lstStyle/>
          <a:p>
            <a:r>
              <a:rPr lang="tr-TR" sz="2300" dirty="0"/>
              <a:t>Mikroorganizmalar oldukça küçük ve genellikle şeffaf olduklarından dolayı mikroskop altında bile incelenmeleri zordur. </a:t>
            </a:r>
          </a:p>
          <a:p>
            <a:r>
              <a:rPr lang="tr-TR" sz="2300" dirty="0"/>
              <a:t>Mikroorganizmaların mikroskobik incelemelerini daha kolay yapabilmek, daha net ve kesin bilgi elde edebilmek amacı ile boyanarak incelenmeleri gerekir. </a:t>
            </a:r>
          </a:p>
          <a:p>
            <a:r>
              <a:rPr lang="tr-TR" sz="2300" dirty="0"/>
              <a:t>Mikroorganizmalar boyandığında mikroskobik morfolojileri (şekilleri, büyüklükleri, diziliş şekilleri, belirli hücre </a:t>
            </a:r>
            <a:r>
              <a:rPr lang="tr-TR" sz="2300" dirty="0" err="1"/>
              <a:t>organellerinin</a:t>
            </a:r>
            <a:r>
              <a:rPr lang="tr-TR" sz="2300" dirty="0"/>
              <a:t> varlığı ve yapısı) ve çeşitli boyalara karşı davranışları (gram pozitif, gram negatif, aside dirençli bakteri) belirlenebilir.</a:t>
            </a:r>
          </a:p>
        </p:txBody>
      </p:sp>
      <p:sp>
        <p:nvSpPr>
          <p:cNvPr id="4" name="Slayt Numarası Yer Tutucusu 3"/>
          <p:cNvSpPr>
            <a:spLocks noGrp="1"/>
          </p:cNvSpPr>
          <p:nvPr>
            <p:ph type="sldNum" sz="quarter" idx="12"/>
          </p:nvPr>
        </p:nvSpPr>
        <p:spPr>
          <a:xfrm>
            <a:off x="11190025" y="6318764"/>
            <a:ext cx="683339" cy="365125"/>
          </a:xfrm>
        </p:spPr>
        <p:txBody>
          <a:bodyPr/>
          <a:lstStyle/>
          <a:p>
            <a:fld id="{EEE6205C-277B-48BF-A657-0195E33C1B93}" type="slidenum">
              <a:rPr lang="tr-TR" sz="1100" smtClean="0">
                <a:solidFill>
                  <a:schemeClr val="tx1"/>
                </a:solidFill>
              </a:rPr>
              <a:t>9</a:t>
            </a:fld>
            <a:endParaRPr lang="tr-TR" sz="1100">
              <a:solidFill>
                <a:schemeClr val="tx1"/>
              </a:solidFill>
            </a:endParaRPr>
          </a:p>
        </p:txBody>
      </p:sp>
    </p:spTree>
    <p:extLst>
      <p:ext uri="{BB962C8B-B14F-4D97-AF65-F5344CB8AC3E}">
        <p14:creationId xmlns:p14="http://schemas.microsoft.com/office/powerpoint/2010/main" val="900125089"/>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207</TotalTime>
  <Words>893</Words>
  <Application>Microsoft Office PowerPoint</Application>
  <PresentationFormat>Geniş ekran</PresentationFormat>
  <Paragraphs>93</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Trebuchet MS</vt:lpstr>
      <vt:lpstr>Wingdings 3</vt:lpstr>
      <vt:lpstr>Yüzeyler</vt:lpstr>
      <vt:lpstr>PowerPoint Sunusu</vt:lpstr>
      <vt:lpstr>BASİT BOYAMA METODU NEDİR VE NEDEN YAPILIR?</vt:lpstr>
      <vt:lpstr>Basit boyama yönteminde uygulanan işlemler</vt:lpstr>
      <vt:lpstr>PREPARAT HAZIRLAMA </vt:lpstr>
      <vt:lpstr>Fiksasyon</vt:lpstr>
      <vt:lpstr>Preparata boya uygulanması </vt:lpstr>
      <vt:lpstr>Preparat boyamada kullanılan boyalar</vt:lpstr>
      <vt:lpstr>Preparat boyamada kullanılan boyalar</vt:lpstr>
      <vt:lpstr>Preparat neden boyanır?</vt:lpstr>
      <vt:lpstr>Direkt ve İndirekt Boyama</vt:lpstr>
      <vt:lpstr>Basit ve Bileşik Boyama</vt:lpstr>
      <vt:lpstr>Preparatın yıkanması ve kurulanması</vt:lpstr>
      <vt:lpstr>Preparatın mikroskopta incelenmesi</vt:lpstr>
      <vt:lpstr>Preparatın mikroskopta incelenmesi</vt:lpstr>
      <vt:lpstr>Rapor Gönderim Koşulları ve Örnek Rapor Şablonu</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dc:creator>
  <cp:lastModifiedBy>Ahmet Yetiman</cp:lastModifiedBy>
  <cp:revision>50</cp:revision>
  <dcterms:created xsi:type="dcterms:W3CDTF">2020-10-07T10:44:26Z</dcterms:created>
  <dcterms:modified xsi:type="dcterms:W3CDTF">2024-11-08T13:56:21Z</dcterms:modified>
</cp:coreProperties>
</file>