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1" r:id="rId4"/>
    <p:sldId id="264" r:id="rId5"/>
    <p:sldId id="266" r:id="rId6"/>
    <p:sldId id="262" r:id="rId7"/>
    <p:sldId id="267" r:id="rId8"/>
    <p:sldId id="268" r:id="rId9"/>
    <p:sldId id="287" r:id="rId10"/>
    <p:sldId id="269" r:id="rId11"/>
    <p:sldId id="270" r:id="rId12"/>
    <p:sldId id="271" r:id="rId13"/>
    <p:sldId id="272" r:id="rId14"/>
    <p:sldId id="273" r:id="rId15"/>
    <p:sldId id="282" r:id="rId16"/>
    <p:sldId id="284" r:id="rId17"/>
    <p:sldId id="283" r:id="rId18"/>
    <p:sldId id="274" r:id="rId19"/>
    <p:sldId id="275" r:id="rId20"/>
    <p:sldId id="285" r:id="rId21"/>
    <p:sldId id="276" r:id="rId22"/>
    <p:sldId id="277" r:id="rId23"/>
    <p:sldId id="278" r:id="rId24"/>
    <p:sldId id="279" r:id="rId25"/>
    <p:sldId id="280" r:id="rId26"/>
    <p:sldId id="286" r:id="rId27"/>
    <p:sldId id="281" r:id="rId28"/>
    <p:sldId id="260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85D0F-6CBA-4671-BA4C-48534E34DF15}" type="doc">
      <dgm:prSet loTypeId="urn:microsoft.com/office/officeart/2005/8/layout/hierarchy5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561D352-793E-4214-8E39-73F8193546F4}">
      <dgm:prSet custT="1"/>
      <dgm:spPr/>
      <dgm:t>
        <a:bodyPr/>
        <a:lstStyle/>
        <a:p>
          <a:pPr rtl="0"/>
          <a:r>
            <a:rPr lang="tr-TR" sz="2800" dirty="0" err="1"/>
            <a:t>Besiyeri</a:t>
          </a:r>
          <a:r>
            <a:rPr lang="tr-TR" sz="2800" dirty="0"/>
            <a:t> Çeşitleri </a:t>
          </a:r>
        </a:p>
      </dgm:t>
    </dgm:pt>
    <dgm:pt modelId="{C3FB0875-F504-4971-A75D-A0B331B91779}" type="parTrans" cxnId="{80FA9E0B-E6C7-401F-9018-76BCB2702C72}">
      <dgm:prSet/>
      <dgm:spPr/>
      <dgm:t>
        <a:bodyPr/>
        <a:lstStyle/>
        <a:p>
          <a:endParaRPr lang="tr-TR"/>
        </a:p>
      </dgm:t>
    </dgm:pt>
    <dgm:pt modelId="{9A2FCB72-60A7-4D7B-92F9-2330D8D378A8}" type="sibTrans" cxnId="{80FA9E0B-E6C7-401F-9018-76BCB2702C72}">
      <dgm:prSet/>
      <dgm:spPr/>
      <dgm:t>
        <a:bodyPr/>
        <a:lstStyle/>
        <a:p>
          <a:endParaRPr lang="tr-TR"/>
        </a:p>
      </dgm:t>
    </dgm:pt>
    <dgm:pt modelId="{95353A1F-2244-493A-A8DB-84B130C4D6DE}">
      <dgm:prSet custT="1"/>
      <dgm:spPr/>
      <dgm:t>
        <a:bodyPr/>
        <a:lstStyle/>
        <a:p>
          <a:pPr rtl="0"/>
          <a:r>
            <a:rPr lang="tr-TR" sz="2000" b="1" dirty="0"/>
            <a:t>Fiziksel Özelliklerine Göre </a:t>
          </a:r>
          <a:endParaRPr lang="tr-TR" sz="2000" dirty="0"/>
        </a:p>
      </dgm:t>
    </dgm:pt>
    <dgm:pt modelId="{FD79F14C-265B-483B-989F-F5D7733A6200}" type="parTrans" cxnId="{32DEC685-04CB-4F9F-B0FC-95D4EADB9A7C}">
      <dgm:prSet/>
      <dgm:spPr/>
      <dgm:t>
        <a:bodyPr/>
        <a:lstStyle/>
        <a:p>
          <a:endParaRPr lang="tr-TR"/>
        </a:p>
      </dgm:t>
    </dgm:pt>
    <dgm:pt modelId="{09EE569A-1311-4CE3-BFDC-CCA42615BE3F}" type="sibTrans" cxnId="{32DEC685-04CB-4F9F-B0FC-95D4EADB9A7C}">
      <dgm:prSet/>
      <dgm:spPr/>
      <dgm:t>
        <a:bodyPr/>
        <a:lstStyle/>
        <a:p>
          <a:endParaRPr lang="tr-TR"/>
        </a:p>
      </dgm:t>
    </dgm:pt>
    <dgm:pt modelId="{40BF57F8-0F57-44BA-917B-2F5731C51050}">
      <dgm:prSet custT="1"/>
      <dgm:spPr/>
      <dgm:t>
        <a:bodyPr/>
        <a:lstStyle/>
        <a:p>
          <a:pPr rtl="0"/>
          <a:r>
            <a:rPr lang="tr-TR" sz="2000" b="1" dirty="0"/>
            <a:t>Kaynaklarına Göre </a:t>
          </a:r>
          <a:endParaRPr lang="tr-TR" sz="2000" dirty="0"/>
        </a:p>
      </dgm:t>
    </dgm:pt>
    <dgm:pt modelId="{6E91C293-BD05-4487-A296-2225BC47ACD9}" type="parTrans" cxnId="{234B90F2-FF16-486C-B174-E53F1D0A6116}">
      <dgm:prSet/>
      <dgm:spPr/>
      <dgm:t>
        <a:bodyPr/>
        <a:lstStyle/>
        <a:p>
          <a:endParaRPr lang="tr-TR"/>
        </a:p>
      </dgm:t>
    </dgm:pt>
    <dgm:pt modelId="{9087D58E-D178-468A-9D7C-0CE27FDCAAF8}" type="sibTrans" cxnId="{234B90F2-FF16-486C-B174-E53F1D0A6116}">
      <dgm:prSet/>
      <dgm:spPr/>
      <dgm:t>
        <a:bodyPr/>
        <a:lstStyle/>
        <a:p>
          <a:endParaRPr lang="tr-TR"/>
        </a:p>
      </dgm:t>
    </dgm:pt>
    <dgm:pt modelId="{B4A5A1F6-9E7F-4EB3-A61D-A250B3CADCC8}">
      <dgm:prSet custT="1"/>
      <dgm:spPr/>
      <dgm:t>
        <a:bodyPr/>
        <a:lstStyle/>
        <a:p>
          <a:pPr rtl="0"/>
          <a:r>
            <a:rPr lang="tr-TR" sz="2000" b="1" dirty="0"/>
            <a:t>Kullanım Amacına Göre </a:t>
          </a:r>
          <a:endParaRPr lang="tr-TR" sz="2000" dirty="0"/>
        </a:p>
      </dgm:t>
    </dgm:pt>
    <dgm:pt modelId="{AF1ADDEC-6332-419F-88EF-E646D79902DA}" type="parTrans" cxnId="{1C398118-3B50-41BB-A3F4-A40647802615}">
      <dgm:prSet/>
      <dgm:spPr/>
      <dgm:t>
        <a:bodyPr/>
        <a:lstStyle/>
        <a:p>
          <a:endParaRPr lang="tr-TR"/>
        </a:p>
      </dgm:t>
    </dgm:pt>
    <dgm:pt modelId="{7A7D9858-BAEC-4DAA-A6FB-7044D9A47CC1}" type="sibTrans" cxnId="{1C398118-3B50-41BB-A3F4-A40647802615}">
      <dgm:prSet/>
      <dgm:spPr/>
      <dgm:t>
        <a:bodyPr/>
        <a:lstStyle/>
        <a:p>
          <a:endParaRPr lang="tr-TR"/>
        </a:p>
      </dgm:t>
    </dgm:pt>
    <dgm:pt modelId="{06083C90-BBDB-465B-BBD2-EE2E7B5290DD}" type="pres">
      <dgm:prSet presAssocID="{29985D0F-6CBA-4671-BA4C-48534E34DF1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B2F7E7-E964-4798-B744-FDE7929CA4DC}" type="pres">
      <dgm:prSet presAssocID="{29985D0F-6CBA-4671-BA4C-48534E34DF15}" presName="hierFlow" presStyleCnt="0"/>
      <dgm:spPr/>
    </dgm:pt>
    <dgm:pt modelId="{067B367D-024B-42EB-B90A-2E2166F8542A}" type="pres">
      <dgm:prSet presAssocID="{29985D0F-6CBA-4671-BA4C-48534E34DF1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ECD71D1-4A59-4EA7-A6F7-2C7FC168CD19}" type="pres">
      <dgm:prSet presAssocID="{7561D352-793E-4214-8E39-73F8193546F4}" presName="Name17" presStyleCnt="0"/>
      <dgm:spPr/>
    </dgm:pt>
    <dgm:pt modelId="{5F374DEC-0E74-4680-8A60-6A62AB84C90D}" type="pres">
      <dgm:prSet presAssocID="{7561D352-793E-4214-8E39-73F8193546F4}" presName="level1Shape" presStyleLbl="node0" presStyleIdx="0" presStyleCnt="1">
        <dgm:presLayoutVars>
          <dgm:chPref val="3"/>
        </dgm:presLayoutVars>
      </dgm:prSet>
      <dgm:spPr/>
    </dgm:pt>
    <dgm:pt modelId="{D103C82A-0083-4079-AD62-912511B39ABB}" type="pres">
      <dgm:prSet presAssocID="{7561D352-793E-4214-8E39-73F8193546F4}" presName="hierChild2" presStyleCnt="0"/>
      <dgm:spPr/>
    </dgm:pt>
    <dgm:pt modelId="{774069B0-044C-4410-A6A5-2D333A03A9D9}" type="pres">
      <dgm:prSet presAssocID="{FD79F14C-265B-483B-989F-F5D7733A6200}" presName="Name25" presStyleLbl="parChTrans1D2" presStyleIdx="0" presStyleCnt="3"/>
      <dgm:spPr/>
    </dgm:pt>
    <dgm:pt modelId="{FAAE38C7-549E-4478-860B-01F3014387AC}" type="pres">
      <dgm:prSet presAssocID="{FD79F14C-265B-483B-989F-F5D7733A6200}" presName="connTx" presStyleLbl="parChTrans1D2" presStyleIdx="0" presStyleCnt="3"/>
      <dgm:spPr/>
    </dgm:pt>
    <dgm:pt modelId="{FB31FA59-2343-46CA-81FE-644FE723C3C9}" type="pres">
      <dgm:prSet presAssocID="{95353A1F-2244-493A-A8DB-84B130C4D6DE}" presName="Name30" presStyleCnt="0"/>
      <dgm:spPr/>
    </dgm:pt>
    <dgm:pt modelId="{16C3B70E-0299-4567-8156-B2661DB66A69}" type="pres">
      <dgm:prSet presAssocID="{95353A1F-2244-493A-A8DB-84B130C4D6DE}" presName="level2Shape" presStyleLbl="node2" presStyleIdx="0" presStyleCnt="3"/>
      <dgm:spPr/>
    </dgm:pt>
    <dgm:pt modelId="{26CAD2D1-D7BA-4A27-9A60-4691981B5478}" type="pres">
      <dgm:prSet presAssocID="{95353A1F-2244-493A-A8DB-84B130C4D6DE}" presName="hierChild3" presStyleCnt="0"/>
      <dgm:spPr/>
    </dgm:pt>
    <dgm:pt modelId="{0FCBA30E-B678-405C-BBED-070796E93F4E}" type="pres">
      <dgm:prSet presAssocID="{6E91C293-BD05-4487-A296-2225BC47ACD9}" presName="Name25" presStyleLbl="parChTrans1D2" presStyleIdx="1" presStyleCnt="3"/>
      <dgm:spPr/>
    </dgm:pt>
    <dgm:pt modelId="{18C83A2A-D636-4F77-B2C7-C89451B94CCF}" type="pres">
      <dgm:prSet presAssocID="{6E91C293-BD05-4487-A296-2225BC47ACD9}" presName="connTx" presStyleLbl="parChTrans1D2" presStyleIdx="1" presStyleCnt="3"/>
      <dgm:spPr/>
    </dgm:pt>
    <dgm:pt modelId="{FB78B41E-AEB8-4E1E-8209-4C6FED1501AA}" type="pres">
      <dgm:prSet presAssocID="{40BF57F8-0F57-44BA-917B-2F5731C51050}" presName="Name30" presStyleCnt="0"/>
      <dgm:spPr/>
    </dgm:pt>
    <dgm:pt modelId="{6C098F4E-18D8-4543-B225-DBE98FE15E97}" type="pres">
      <dgm:prSet presAssocID="{40BF57F8-0F57-44BA-917B-2F5731C51050}" presName="level2Shape" presStyleLbl="node2" presStyleIdx="1" presStyleCnt="3"/>
      <dgm:spPr/>
    </dgm:pt>
    <dgm:pt modelId="{0807CD0F-0AD8-4035-814C-F731AC1C7D80}" type="pres">
      <dgm:prSet presAssocID="{40BF57F8-0F57-44BA-917B-2F5731C51050}" presName="hierChild3" presStyleCnt="0"/>
      <dgm:spPr/>
    </dgm:pt>
    <dgm:pt modelId="{431D4491-CBA6-4394-B94D-765848EE8C5F}" type="pres">
      <dgm:prSet presAssocID="{AF1ADDEC-6332-419F-88EF-E646D79902DA}" presName="Name25" presStyleLbl="parChTrans1D2" presStyleIdx="2" presStyleCnt="3"/>
      <dgm:spPr/>
    </dgm:pt>
    <dgm:pt modelId="{A6EC12FE-8297-4279-8CA0-2DEC4221C8BB}" type="pres">
      <dgm:prSet presAssocID="{AF1ADDEC-6332-419F-88EF-E646D79902DA}" presName="connTx" presStyleLbl="parChTrans1D2" presStyleIdx="2" presStyleCnt="3"/>
      <dgm:spPr/>
    </dgm:pt>
    <dgm:pt modelId="{D8E99378-725A-4D9A-99E7-66CD4E9EAFA0}" type="pres">
      <dgm:prSet presAssocID="{B4A5A1F6-9E7F-4EB3-A61D-A250B3CADCC8}" presName="Name30" presStyleCnt="0"/>
      <dgm:spPr/>
    </dgm:pt>
    <dgm:pt modelId="{87F79DFB-32C4-4161-B8D3-27960EBBFCC4}" type="pres">
      <dgm:prSet presAssocID="{B4A5A1F6-9E7F-4EB3-A61D-A250B3CADCC8}" presName="level2Shape" presStyleLbl="node2" presStyleIdx="2" presStyleCnt="3"/>
      <dgm:spPr/>
    </dgm:pt>
    <dgm:pt modelId="{B21AF238-E852-4C3F-8E2F-F45518C8C240}" type="pres">
      <dgm:prSet presAssocID="{B4A5A1F6-9E7F-4EB3-A61D-A250B3CADCC8}" presName="hierChild3" presStyleCnt="0"/>
      <dgm:spPr/>
    </dgm:pt>
    <dgm:pt modelId="{9A805A62-3EBE-49B9-8BE5-9C926E2945F0}" type="pres">
      <dgm:prSet presAssocID="{29985D0F-6CBA-4671-BA4C-48534E34DF15}" presName="bgShapesFlow" presStyleCnt="0"/>
      <dgm:spPr/>
    </dgm:pt>
  </dgm:ptLst>
  <dgm:cxnLst>
    <dgm:cxn modelId="{8EB27403-554A-4F60-BF0D-90043A7EA6DF}" type="presOf" srcId="{FD79F14C-265B-483B-989F-F5D7733A6200}" destId="{FAAE38C7-549E-4478-860B-01F3014387AC}" srcOrd="1" destOrd="0" presId="urn:microsoft.com/office/officeart/2005/8/layout/hierarchy5"/>
    <dgm:cxn modelId="{89BE5804-BBAD-4930-98C0-537C2BC9CD6A}" type="presOf" srcId="{6E91C293-BD05-4487-A296-2225BC47ACD9}" destId="{0FCBA30E-B678-405C-BBED-070796E93F4E}" srcOrd="0" destOrd="0" presId="urn:microsoft.com/office/officeart/2005/8/layout/hierarchy5"/>
    <dgm:cxn modelId="{11CB0E06-7A6C-4CEB-844A-1AE640DF95A0}" type="presOf" srcId="{B4A5A1F6-9E7F-4EB3-A61D-A250B3CADCC8}" destId="{87F79DFB-32C4-4161-B8D3-27960EBBFCC4}" srcOrd="0" destOrd="0" presId="urn:microsoft.com/office/officeart/2005/8/layout/hierarchy5"/>
    <dgm:cxn modelId="{80FA9E0B-E6C7-401F-9018-76BCB2702C72}" srcId="{29985D0F-6CBA-4671-BA4C-48534E34DF15}" destId="{7561D352-793E-4214-8E39-73F8193546F4}" srcOrd="0" destOrd="0" parTransId="{C3FB0875-F504-4971-A75D-A0B331B91779}" sibTransId="{9A2FCB72-60A7-4D7B-92F9-2330D8D378A8}"/>
    <dgm:cxn modelId="{1C398118-3B50-41BB-A3F4-A40647802615}" srcId="{7561D352-793E-4214-8E39-73F8193546F4}" destId="{B4A5A1F6-9E7F-4EB3-A61D-A250B3CADCC8}" srcOrd="2" destOrd="0" parTransId="{AF1ADDEC-6332-419F-88EF-E646D79902DA}" sibTransId="{7A7D9858-BAEC-4DAA-A6FB-7044D9A47CC1}"/>
    <dgm:cxn modelId="{E7937622-6796-4FA0-BA81-7A755DA247DD}" type="presOf" srcId="{7561D352-793E-4214-8E39-73F8193546F4}" destId="{5F374DEC-0E74-4680-8A60-6A62AB84C90D}" srcOrd="0" destOrd="0" presId="urn:microsoft.com/office/officeart/2005/8/layout/hierarchy5"/>
    <dgm:cxn modelId="{4466C761-FE23-496E-9909-99B0F80761BC}" type="presOf" srcId="{29985D0F-6CBA-4671-BA4C-48534E34DF15}" destId="{06083C90-BBDB-465B-BBD2-EE2E7B5290DD}" srcOrd="0" destOrd="0" presId="urn:microsoft.com/office/officeart/2005/8/layout/hierarchy5"/>
    <dgm:cxn modelId="{41E7CD55-E256-4D83-BF32-C01996205BAB}" type="presOf" srcId="{40BF57F8-0F57-44BA-917B-2F5731C51050}" destId="{6C098F4E-18D8-4543-B225-DBE98FE15E97}" srcOrd="0" destOrd="0" presId="urn:microsoft.com/office/officeart/2005/8/layout/hierarchy5"/>
    <dgm:cxn modelId="{32DEC685-04CB-4F9F-B0FC-95D4EADB9A7C}" srcId="{7561D352-793E-4214-8E39-73F8193546F4}" destId="{95353A1F-2244-493A-A8DB-84B130C4D6DE}" srcOrd="0" destOrd="0" parTransId="{FD79F14C-265B-483B-989F-F5D7733A6200}" sibTransId="{09EE569A-1311-4CE3-BFDC-CCA42615BE3F}"/>
    <dgm:cxn modelId="{141673CA-7353-4CEE-BC7F-CEFA013F73A3}" type="presOf" srcId="{95353A1F-2244-493A-A8DB-84B130C4D6DE}" destId="{16C3B70E-0299-4567-8156-B2661DB66A69}" srcOrd="0" destOrd="0" presId="urn:microsoft.com/office/officeart/2005/8/layout/hierarchy5"/>
    <dgm:cxn modelId="{12EF83D3-9122-4E68-9264-1877F54A38D3}" type="presOf" srcId="{AF1ADDEC-6332-419F-88EF-E646D79902DA}" destId="{431D4491-CBA6-4394-B94D-765848EE8C5F}" srcOrd="0" destOrd="0" presId="urn:microsoft.com/office/officeart/2005/8/layout/hierarchy5"/>
    <dgm:cxn modelId="{3B4376D8-54FC-40E4-8883-5577DD16C5C1}" type="presOf" srcId="{6E91C293-BD05-4487-A296-2225BC47ACD9}" destId="{18C83A2A-D636-4F77-B2C7-C89451B94CCF}" srcOrd="1" destOrd="0" presId="urn:microsoft.com/office/officeart/2005/8/layout/hierarchy5"/>
    <dgm:cxn modelId="{D91F04D9-94BE-45E4-8901-FB97DF70E2FF}" type="presOf" srcId="{AF1ADDEC-6332-419F-88EF-E646D79902DA}" destId="{A6EC12FE-8297-4279-8CA0-2DEC4221C8BB}" srcOrd="1" destOrd="0" presId="urn:microsoft.com/office/officeart/2005/8/layout/hierarchy5"/>
    <dgm:cxn modelId="{48E0C6E2-0395-4C26-BA60-621F45697888}" type="presOf" srcId="{FD79F14C-265B-483B-989F-F5D7733A6200}" destId="{774069B0-044C-4410-A6A5-2D333A03A9D9}" srcOrd="0" destOrd="0" presId="urn:microsoft.com/office/officeart/2005/8/layout/hierarchy5"/>
    <dgm:cxn modelId="{234B90F2-FF16-486C-B174-E53F1D0A6116}" srcId="{7561D352-793E-4214-8E39-73F8193546F4}" destId="{40BF57F8-0F57-44BA-917B-2F5731C51050}" srcOrd="1" destOrd="0" parTransId="{6E91C293-BD05-4487-A296-2225BC47ACD9}" sibTransId="{9087D58E-D178-468A-9D7C-0CE27FDCAAF8}"/>
    <dgm:cxn modelId="{09B04CB8-9F91-4CE6-BC82-70B43AEED4F0}" type="presParOf" srcId="{06083C90-BBDB-465B-BBD2-EE2E7B5290DD}" destId="{28B2F7E7-E964-4798-B744-FDE7929CA4DC}" srcOrd="0" destOrd="0" presId="urn:microsoft.com/office/officeart/2005/8/layout/hierarchy5"/>
    <dgm:cxn modelId="{7463DED9-C35D-48C9-8201-922E313E3B4F}" type="presParOf" srcId="{28B2F7E7-E964-4798-B744-FDE7929CA4DC}" destId="{067B367D-024B-42EB-B90A-2E2166F8542A}" srcOrd="0" destOrd="0" presId="urn:microsoft.com/office/officeart/2005/8/layout/hierarchy5"/>
    <dgm:cxn modelId="{156F755F-2A5C-4CF6-A1A3-705939C232A8}" type="presParOf" srcId="{067B367D-024B-42EB-B90A-2E2166F8542A}" destId="{EECD71D1-4A59-4EA7-A6F7-2C7FC168CD19}" srcOrd="0" destOrd="0" presId="urn:microsoft.com/office/officeart/2005/8/layout/hierarchy5"/>
    <dgm:cxn modelId="{B16EA984-B4EE-4273-BA2F-094D2F239815}" type="presParOf" srcId="{EECD71D1-4A59-4EA7-A6F7-2C7FC168CD19}" destId="{5F374DEC-0E74-4680-8A60-6A62AB84C90D}" srcOrd="0" destOrd="0" presId="urn:microsoft.com/office/officeart/2005/8/layout/hierarchy5"/>
    <dgm:cxn modelId="{ADA55D25-8F6B-498D-81BF-86E9F0D5B2C3}" type="presParOf" srcId="{EECD71D1-4A59-4EA7-A6F7-2C7FC168CD19}" destId="{D103C82A-0083-4079-AD62-912511B39ABB}" srcOrd="1" destOrd="0" presId="urn:microsoft.com/office/officeart/2005/8/layout/hierarchy5"/>
    <dgm:cxn modelId="{CD99F771-B285-4BCD-A7D3-07178462B811}" type="presParOf" srcId="{D103C82A-0083-4079-AD62-912511B39ABB}" destId="{774069B0-044C-4410-A6A5-2D333A03A9D9}" srcOrd="0" destOrd="0" presId="urn:microsoft.com/office/officeart/2005/8/layout/hierarchy5"/>
    <dgm:cxn modelId="{F0C07FFD-DDA8-48E6-B915-7CAD7B1F451F}" type="presParOf" srcId="{774069B0-044C-4410-A6A5-2D333A03A9D9}" destId="{FAAE38C7-549E-4478-860B-01F3014387AC}" srcOrd="0" destOrd="0" presId="urn:microsoft.com/office/officeart/2005/8/layout/hierarchy5"/>
    <dgm:cxn modelId="{753525DE-8808-47B8-ABBE-9992C5A29D42}" type="presParOf" srcId="{D103C82A-0083-4079-AD62-912511B39ABB}" destId="{FB31FA59-2343-46CA-81FE-644FE723C3C9}" srcOrd="1" destOrd="0" presId="urn:microsoft.com/office/officeart/2005/8/layout/hierarchy5"/>
    <dgm:cxn modelId="{5ABF1F42-6D7A-4C94-A61B-3EC6F4202FDF}" type="presParOf" srcId="{FB31FA59-2343-46CA-81FE-644FE723C3C9}" destId="{16C3B70E-0299-4567-8156-B2661DB66A69}" srcOrd="0" destOrd="0" presId="urn:microsoft.com/office/officeart/2005/8/layout/hierarchy5"/>
    <dgm:cxn modelId="{604DD810-A170-497F-8F4C-5D4B2A755E1E}" type="presParOf" srcId="{FB31FA59-2343-46CA-81FE-644FE723C3C9}" destId="{26CAD2D1-D7BA-4A27-9A60-4691981B5478}" srcOrd="1" destOrd="0" presId="urn:microsoft.com/office/officeart/2005/8/layout/hierarchy5"/>
    <dgm:cxn modelId="{E24ACFCF-75F1-4586-A730-F2FD5485D2EF}" type="presParOf" srcId="{D103C82A-0083-4079-AD62-912511B39ABB}" destId="{0FCBA30E-B678-405C-BBED-070796E93F4E}" srcOrd="2" destOrd="0" presId="urn:microsoft.com/office/officeart/2005/8/layout/hierarchy5"/>
    <dgm:cxn modelId="{88B043F5-3E42-4D90-83A6-AD5794997B11}" type="presParOf" srcId="{0FCBA30E-B678-405C-BBED-070796E93F4E}" destId="{18C83A2A-D636-4F77-B2C7-C89451B94CCF}" srcOrd="0" destOrd="0" presId="urn:microsoft.com/office/officeart/2005/8/layout/hierarchy5"/>
    <dgm:cxn modelId="{CAEF403E-B912-49C1-9BCB-9BE6D777A275}" type="presParOf" srcId="{D103C82A-0083-4079-AD62-912511B39ABB}" destId="{FB78B41E-AEB8-4E1E-8209-4C6FED1501AA}" srcOrd="3" destOrd="0" presId="urn:microsoft.com/office/officeart/2005/8/layout/hierarchy5"/>
    <dgm:cxn modelId="{C22F884E-FFFA-4214-97C0-B0898E265938}" type="presParOf" srcId="{FB78B41E-AEB8-4E1E-8209-4C6FED1501AA}" destId="{6C098F4E-18D8-4543-B225-DBE98FE15E97}" srcOrd="0" destOrd="0" presId="urn:microsoft.com/office/officeart/2005/8/layout/hierarchy5"/>
    <dgm:cxn modelId="{913F6AC7-B8BC-46B5-A740-D80F2DE35563}" type="presParOf" srcId="{FB78B41E-AEB8-4E1E-8209-4C6FED1501AA}" destId="{0807CD0F-0AD8-4035-814C-F731AC1C7D80}" srcOrd="1" destOrd="0" presId="urn:microsoft.com/office/officeart/2005/8/layout/hierarchy5"/>
    <dgm:cxn modelId="{83D76945-CDF3-445A-BD0E-8831F2DFD33E}" type="presParOf" srcId="{D103C82A-0083-4079-AD62-912511B39ABB}" destId="{431D4491-CBA6-4394-B94D-765848EE8C5F}" srcOrd="4" destOrd="0" presId="urn:microsoft.com/office/officeart/2005/8/layout/hierarchy5"/>
    <dgm:cxn modelId="{06709D66-2187-4A02-8E45-BDE4FD51FDB8}" type="presParOf" srcId="{431D4491-CBA6-4394-B94D-765848EE8C5F}" destId="{A6EC12FE-8297-4279-8CA0-2DEC4221C8BB}" srcOrd="0" destOrd="0" presId="urn:microsoft.com/office/officeart/2005/8/layout/hierarchy5"/>
    <dgm:cxn modelId="{7F96E944-514A-4F13-9C3C-F5AE8D736EA2}" type="presParOf" srcId="{D103C82A-0083-4079-AD62-912511B39ABB}" destId="{D8E99378-725A-4D9A-99E7-66CD4E9EAFA0}" srcOrd="5" destOrd="0" presId="urn:microsoft.com/office/officeart/2005/8/layout/hierarchy5"/>
    <dgm:cxn modelId="{C8C74896-CF77-4496-91DF-FC0BC102EB83}" type="presParOf" srcId="{D8E99378-725A-4D9A-99E7-66CD4E9EAFA0}" destId="{87F79DFB-32C4-4161-B8D3-27960EBBFCC4}" srcOrd="0" destOrd="0" presId="urn:microsoft.com/office/officeart/2005/8/layout/hierarchy5"/>
    <dgm:cxn modelId="{90B66265-5162-417B-AEA8-B0B0508B9570}" type="presParOf" srcId="{D8E99378-725A-4D9A-99E7-66CD4E9EAFA0}" destId="{B21AF238-E852-4C3F-8E2F-F45518C8C240}" srcOrd="1" destOrd="0" presId="urn:microsoft.com/office/officeart/2005/8/layout/hierarchy5"/>
    <dgm:cxn modelId="{1AE906B6-FE63-4E9B-B4B4-25B124DB8F0C}" type="presParOf" srcId="{06083C90-BBDB-465B-BBD2-EE2E7B5290DD}" destId="{9A805A62-3EBE-49B9-8BE5-9C926E2945F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AB627-8B13-48F9-88A8-3025C5E7C431}" type="doc">
      <dgm:prSet loTypeId="urn:microsoft.com/office/officeart/2005/8/layout/vList6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ECE8CC5-4028-4488-ADEE-80F5C181ABFA}">
      <dgm:prSet custT="1"/>
      <dgm:spPr/>
      <dgm:t>
        <a:bodyPr/>
        <a:lstStyle/>
        <a:p>
          <a:pPr rtl="0"/>
          <a:r>
            <a:rPr lang="tr-TR" sz="2400" b="1" dirty="0"/>
            <a:t>Katı </a:t>
          </a:r>
          <a:r>
            <a:rPr lang="tr-TR" sz="2400" b="1" dirty="0" err="1"/>
            <a:t>Besiyerleri</a:t>
          </a:r>
          <a:r>
            <a:rPr lang="tr-TR" sz="2400" b="1" dirty="0"/>
            <a:t> </a:t>
          </a:r>
        </a:p>
      </dgm:t>
    </dgm:pt>
    <dgm:pt modelId="{CEEF3958-755E-449A-B61C-E1D7FAB6455E}" type="parTrans" cxnId="{464EE88C-FAE8-4C88-B2C3-9B05CCFF7079}">
      <dgm:prSet/>
      <dgm:spPr/>
      <dgm:t>
        <a:bodyPr/>
        <a:lstStyle/>
        <a:p>
          <a:endParaRPr lang="tr-TR"/>
        </a:p>
      </dgm:t>
    </dgm:pt>
    <dgm:pt modelId="{2AE26226-426A-4DF6-94EB-9E65DC9961E8}" type="sibTrans" cxnId="{464EE88C-FAE8-4C88-B2C3-9B05CCFF7079}">
      <dgm:prSet/>
      <dgm:spPr/>
      <dgm:t>
        <a:bodyPr/>
        <a:lstStyle/>
        <a:p>
          <a:endParaRPr lang="tr-TR"/>
        </a:p>
      </dgm:t>
    </dgm:pt>
    <dgm:pt modelId="{5DF4CA94-539F-4893-BC45-3CDC9A14BE8D}">
      <dgm:prSet custT="1"/>
      <dgm:spPr/>
      <dgm:t>
        <a:bodyPr/>
        <a:lstStyle/>
        <a:p>
          <a:pPr rtl="0"/>
          <a:r>
            <a:rPr lang="tr-TR" sz="2400" b="1" dirty="0"/>
            <a:t>Sıvı </a:t>
          </a:r>
          <a:r>
            <a:rPr lang="tr-TR" sz="2400" b="1" dirty="0" err="1"/>
            <a:t>Besiyerleri</a:t>
          </a:r>
          <a:r>
            <a:rPr lang="tr-TR" sz="2400" b="1" dirty="0"/>
            <a:t> </a:t>
          </a:r>
          <a:endParaRPr lang="tr-TR" sz="2400" dirty="0"/>
        </a:p>
      </dgm:t>
    </dgm:pt>
    <dgm:pt modelId="{11E79122-2B20-4646-A920-68538E489B49}" type="parTrans" cxnId="{DE6B6017-5C5C-41E8-B557-ECB742AC4AC6}">
      <dgm:prSet/>
      <dgm:spPr/>
      <dgm:t>
        <a:bodyPr/>
        <a:lstStyle/>
        <a:p>
          <a:endParaRPr lang="tr-TR"/>
        </a:p>
      </dgm:t>
    </dgm:pt>
    <dgm:pt modelId="{D90BEB3A-AFAC-4C39-B758-0692EEAA5CB8}" type="sibTrans" cxnId="{DE6B6017-5C5C-41E8-B557-ECB742AC4AC6}">
      <dgm:prSet/>
      <dgm:spPr/>
      <dgm:t>
        <a:bodyPr/>
        <a:lstStyle/>
        <a:p>
          <a:endParaRPr lang="tr-TR"/>
        </a:p>
      </dgm:t>
    </dgm:pt>
    <dgm:pt modelId="{696F2157-F1B7-45DE-B6C0-3AD86A4FBC09}">
      <dgm:prSet custT="1"/>
      <dgm:spPr/>
      <dgm:t>
        <a:bodyPr/>
        <a:lstStyle/>
        <a:p>
          <a:r>
            <a:rPr lang="tr-TR" sz="1800" dirty="0"/>
            <a:t>Bileşimine kıvam verici, katılaştırıcı madde katılmış </a:t>
          </a:r>
          <a:r>
            <a:rPr lang="tr-TR" sz="1800" dirty="0" err="1"/>
            <a:t>besiyerleridir</a:t>
          </a:r>
          <a:r>
            <a:rPr lang="tr-TR" sz="1800" dirty="0"/>
            <a:t>. Katılaştırıcı madde olarak en çok </a:t>
          </a:r>
          <a:r>
            <a:rPr lang="tr-TR" sz="1800" dirty="0" err="1"/>
            <a:t>agar</a:t>
          </a:r>
          <a:r>
            <a:rPr lang="tr-TR" sz="1800" dirty="0"/>
            <a:t> daha az olarak da jelâtin. Örneğin </a:t>
          </a:r>
          <a:r>
            <a:rPr lang="tr-TR" sz="1800" dirty="0" err="1"/>
            <a:t>Nutrient</a:t>
          </a:r>
          <a:r>
            <a:rPr lang="tr-TR" sz="1800" dirty="0"/>
            <a:t> </a:t>
          </a:r>
          <a:r>
            <a:rPr lang="tr-TR" sz="1800" dirty="0" err="1"/>
            <a:t>Agar</a:t>
          </a:r>
          <a:r>
            <a:rPr lang="tr-TR" sz="1800" dirty="0"/>
            <a:t>, EMB </a:t>
          </a:r>
          <a:r>
            <a:rPr lang="tr-TR" sz="1800" dirty="0" err="1"/>
            <a:t>Agar</a:t>
          </a:r>
          <a:r>
            <a:rPr lang="tr-TR" sz="1800" dirty="0"/>
            <a:t> gibi.</a:t>
          </a:r>
          <a:endParaRPr lang="tr-TR" sz="2000" dirty="0"/>
        </a:p>
      </dgm:t>
    </dgm:pt>
    <dgm:pt modelId="{53F1F327-0A57-4160-AF98-168B63D7B120}" type="parTrans" cxnId="{CCBA6E71-CF42-4A09-9D56-DF9412A1E265}">
      <dgm:prSet/>
      <dgm:spPr/>
      <dgm:t>
        <a:bodyPr/>
        <a:lstStyle/>
        <a:p>
          <a:endParaRPr lang="tr-TR"/>
        </a:p>
      </dgm:t>
    </dgm:pt>
    <dgm:pt modelId="{A3403B02-8D65-49AA-8647-0E96DE8CB295}" type="sibTrans" cxnId="{CCBA6E71-CF42-4A09-9D56-DF9412A1E265}">
      <dgm:prSet/>
      <dgm:spPr/>
      <dgm:t>
        <a:bodyPr/>
        <a:lstStyle/>
        <a:p>
          <a:endParaRPr lang="tr-TR"/>
        </a:p>
      </dgm:t>
    </dgm:pt>
    <dgm:pt modelId="{7C90206A-A72F-4AEF-9FE2-D4BBFFE0933C}">
      <dgm:prSet custT="1"/>
      <dgm:spPr/>
      <dgm:t>
        <a:bodyPr/>
        <a:lstStyle/>
        <a:p>
          <a:r>
            <a:rPr lang="tr-TR" sz="1800" dirty="0"/>
            <a:t>İçinde katılaştırıcı madde bulunmayan daha çok mikroorganizmaların üremesini teşvik edici  </a:t>
          </a:r>
          <a:r>
            <a:rPr lang="tr-TR" sz="1800" dirty="0" err="1"/>
            <a:t>besiyerleridir</a:t>
          </a:r>
          <a:r>
            <a:rPr lang="tr-TR" sz="1800" dirty="0"/>
            <a:t>. Örneğin </a:t>
          </a:r>
          <a:r>
            <a:rPr lang="tr-TR" sz="1800" dirty="0" err="1"/>
            <a:t>peptonlu</a:t>
          </a:r>
          <a:r>
            <a:rPr lang="tr-TR" sz="1800" dirty="0"/>
            <a:t> su, </a:t>
          </a:r>
          <a:r>
            <a:rPr lang="tr-TR" sz="1800" dirty="0" err="1"/>
            <a:t>Nutrient</a:t>
          </a:r>
          <a:r>
            <a:rPr lang="tr-TR" sz="1800" dirty="0"/>
            <a:t> </a:t>
          </a:r>
          <a:r>
            <a:rPr lang="tr-TR" sz="1800" dirty="0" err="1"/>
            <a:t>Broth</a:t>
          </a:r>
          <a:r>
            <a:rPr lang="tr-TR" sz="1800" dirty="0"/>
            <a:t> .</a:t>
          </a:r>
        </a:p>
      </dgm:t>
    </dgm:pt>
    <dgm:pt modelId="{CC5A68CF-A982-4F78-9D6D-14543AADB8FE}" type="parTrans" cxnId="{C2E2B8D1-5CB7-4FCA-AAFD-7F89E0C6C797}">
      <dgm:prSet/>
      <dgm:spPr/>
      <dgm:t>
        <a:bodyPr/>
        <a:lstStyle/>
        <a:p>
          <a:endParaRPr lang="tr-TR"/>
        </a:p>
      </dgm:t>
    </dgm:pt>
    <dgm:pt modelId="{91613543-9429-41C3-AD49-4F66DD4EF0C0}" type="sibTrans" cxnId="{C2E2B8D1-5CB7-4FCA-AAFD-7F89E0C6C797}">
      <dgm:prSet/>
      <dgm:spPr/>
      <dgm:t>
        <a:bodyPr/>
        <a:lstStyle/>
        <a:p>
          <a:endParaRPr lang="tr-TR"/>
        </a:p>
      </dgm:t>
    </dgm:pt>
    <dgm:pt modelId="{D794A028-A42C-4E30-9798-B9019BDD709C}" type="pres">
      <dgm:prSet presAssocID="{E5BAB627-8B13-48F9-88A8-3025C5E7C431}" presName="Name0" presStyleCnt="0">
        <dgm:presLayoutVars>
          <dgm:dir/>
          <dgm:animLvl val="lvl"/>
          <dgm:resizeHandles/>
        </dgm:presLayoutVars>
      </dgm:prSet>
      <dgm:spPr/>
    </dgm:pt>
    <dgm:pt modelId="{4E968073-16A9-4AAB-8259-F9110BE6DF5B}" type="pres">
      <dgm:prSet presAssocID="{DECE8CC5-4028-4488-ADEE-80F5C181ABFA}" presName="linNode" presStyleCnt="0"/>
      <dgm:spPr/>
    </dgm:pt>
    <dgm:pt modelId="{8F330716-F99F-45B1-947B-B13A8F9BC2B4}" type="pres">
      <dgm:prSet presAssocID="{DECE8CC5-4028-4488-ADEE-80F5C181ABFA}" presName="parentShp" presStyleLbl="node1" presStyleIdx="0" presStyleCnt="2" custScaleX="58098" custScaleY="74443">
        <dgm:presLayoutVars>
          <dgm:bulletEnabled val="1"/>
        </dgm:presLayoutVars>
      </dgm:prSet>
      <dgm:spPr/>
    </dgm:pt>
    <dgm:pt modelId="{8185521D-1FEA-4450-B3A0-526F7CABEC7B}" type="pres">
      <dgm:prSet presAssocID="{DECE8CC5-4028-4488-ADEE-80F5C181ABFA}" presName="childShp" presStyleLbl="bgAccFollowNode1" presStyleIdx="0" presStyleCnt="2" custScaleX="115419">
        <dgm:presLayoutVars>
          <dgm:bulletEnabled val="1"/>
        </dgm:presLayoutVars>
      </dgm:prSet>
      <dgm:spPr/>
    </dgm:pt>
    <dgm:pt modelId="{B10A46AE-BF5C-4B45-9F61-3EEEC96F1818}" type="pres">
      <dgm:prSet presAssocID="{2AE26226-426A-4DF6-94EB-9E65DC9961E8}" presName="spacing" presStyleCnt="0"/>
      <dgm:spPr/>
    </dgm:pt>
    <dgm:pt modelId="{DEFD7B83-7413-47A0-A57D-99C286B3738F}" type="pres">
      <dgm:prSet presAssocID="{5DF4CA94-539F-4893-BC45-3CDC9A14BE8D}" presName="linNode" presStyleCnt="0"/>
      <dgm:spPr/>
    </dgm:pt>
    <dgm:pt modelId="{4F7B4AE6-4A25-4967-AEDB-9AB6F500B8EA}" type="pres">
      <dgm:prSet presAssocID="{5DF4CA94-539F-4893-BC45-3CDC9A14BE8D}" presName="parentShp" presStyleLbl="node1" presStyleIdx="1" presStyleCnt="2" custScaleX="58085" custScaleY="75234" custLinFactNeighborX="387" custLinFactNeighborY="-3696">
        <dgm:presLayoutVars>
          <dgm:bulletEnabled val="1"/>
        </dgm:presLayoutVars>
      </dgm:prSet>
      <dgm:spPr/>
    </dgm:pt>
    <dgm:pt modelId="{7D412498-E75D-4035-B4AB-933206D25D3E}" type="pres">
      <dgm:prSet presAssocID="{5DF4CA94-539F-4893-BC45-3CDC9A14BE8D}" presName="childShp" presStyleLbl="bgAccFollowNode1" presStyleIdx="1" presStyleCnt="2" custScaleX="120341">
        <dgm:presLayoutVars>
          <dgm:bulletEnabled val="1"/>
        </dgm:presLayoutVars>
      </dgm:prSet>
      <dgm:spPr/>
    </dgm:pt>
  </dgm:ptLst>
  <dgm:cxnLst>
    <dgm:cxn modelId="{DE6B6017-5C5C-41E8-B557-ECB742AC4AC6}" srcId="{E5BAB627-8B13-48F9-88A8-3025C5E7C431}" destId="{5DF4CA94-539F-4893-BC45-3CDC9A14BE8D}" srcOrd="1" destOrd="0" parTransId="{11E79122-2B20-4646-A920-68538E489B49}" sibTransId="{D90BEB3A-AFAC-4C39-B758-0692EEAA5CB8}"/>
    <dgm:cxn modelId="{DF473E18-69C1-4731-9812-2782CCE4A686}" type="presOf" srcId="{E5BAB627-8B13-48F9-88A8-3025C5E7C431}" destId="{D794A028-A42C-4E30-9798-B9019BDD709C}" srcOrd="0" destOrd="0" presId="urn:microsoft.com/office/officeart/2005/8/layout/vList6"/>
    <dgm:cxn modelId="{44EC3861-8D21-4D5D-B469-1AF8A1D2D797}" type="presOf" srcId="{7C90206A-A72F-4AEF-9FE2-D4BBFFE0933C}" destId="{7D412498-E75D-4035-B4AB-933206D25D3E}" srcOrd="0" destOrd="0" presId="urn:microsoft.com/office/officeart/2005/8/layout/vList6"/>
    <dgm:cxn modelId="{CCBA6E71-CF42-4A09-9D56-DF9412A1E265}" srcId="{DECE8CC5-4028-4488-ADEE-80F5C181ABFA}" destId="{696F2157-F1B7-45DE-B6C0-3AD86A4FBC09}" srcOrd="0" destOrd="0" parTransId="{53F1F327-0A57-4160-AF98-168B63D7B120}" sibTransId="{A3403B02-8D65-49AA-8647-0E96DE8CB295}"/>
    <dgm:cxn modelId="{83B5FF81-1E79-44D4-88B7-B736B49A0303}" type="presOf" srcId="{696F2157-F1B7-45DE-B6C0-3AD86A4FBC09}" destId="{8185521D-1FEA-4450-B3A0-526F7CABEC7B}" srcOrd="0" destOrd="0" presId="urn:microsoft.com/office/officeart/2005/8/layout/vList6"/>
    <dgm:cxn modelId="{464EE88C-FAE8-4C88-B2C3-9B05CCFF7079}" srcId="{E5BAB627-8B13-48F9-88A8-3025C5E7C431}" destId="{DECE8CC5-4028-4488-ADEE-80F5C181ABFA}" srcOrd="0" destOrd="0" parTransId="{CEEF3958-755E-449A-B61C-E1D7FAB6455E}" sibTransId="{2AE26226-426A-4DF6-94EB-9E65DC9961E8}"/>
    <dgm:cxn modelId="{C2E2B8D1-5CB7-4FCA-AAFD-7F89E0C6C797}" srcId="{5DF4CA94-539F-4893-BC45-3CDC9A14BE8D}" destId="{7C90206A-A72F-4AEF-9FE2-D4BBFFE0933C}" srcOrd="0" destOrd="0" parTransId="{CC5A68CF-A982-4F78-9D6D-14543AADB8FE}" sibTransId="{91613543-9429-41C3-AD49-4F66DD4EF0C0}"/>
    <dgm:cxn modelId="{C0898BE6-F4AB-4D2E-BC4E-9F1831C1288C}" type="presOf" srcId="{DECE8CC5-4028-4488-ADEE-80F5C181ABFA}" destId="{8F330716-F99F-45B1-947B-B13A8F9BC2B4}" srcOrd="0" destOrd="0" presId="urn:microsoft.com/office/officeart/2005/8/layout/vList6"/>
    <dgm:cxn modelId="{B7AFE8FC-949F-4956-A7BC-F1E2AF1BBD59}" type="presOf" srcId="{5DF4CA94-539F-4893-BC45-3CDC9A14BE8D}" destId="{4F7B4AE6-4A25-4967-AEDB-9AB6F500B8EA}" srcOrd="0" destOrd="0" presId="urn:microsoft.com/office/officeart/2005/8/layout/vList6"/>
    <dgm:cxn modelId="{95A4BA29-A039-4C70-AEC6-E33D6E240248}" type="presParOf" srcId="{D794A028-A42C-4E30-9798-B9019BDD709C}" destId="{4E968073-16A9-4AAB-8259-F9110BE6DF5B}" srcOrd="0" destOrd="0" presId="urn:microsoft.com/office/officeart/2005/8/layout/vList6"/>
    <dgm:cxn modelId="{300355BF-7888-436F-B471-DFB09DE8B94E}" type="presParOf" srcId="{4E968073-16A9-4AAB-8259-F9110BE6DF5B}" destId="{8F330716-F99F-45B1-947B-B13A8F9BC2B4}" srcOrd="0" destOrd="0" presId="urn:microsoft.com/office/officeart/2005/8/layout/vList6"/>
    <dgm:cxn modelId="{614D9676-CA9E-41FD-86FE-15CD36A85F26}" type="presParOf" srcId="{4E968073-16A9-4AAB-8259-F9110BE6DF5B}" destId="{8185521D-1FEA-4450-B3A0-526F7CABEC7B}" srcOrd="1" destOrd="0" presId="urn:microsoft.com/office/officeart/2005/8/layout/vList6"/>
    <dgm:cxn modelId="{20CBD936-517A-4DA3-8249-3D220AB828D4}" type="presParOf" srcId="{D794A028-A42C-4E30-9798-B9019BDD709C}" destId="{B10A46AE-BF5C-4B45-9F61-3EEEC96F1818}" srcOrd="1" destOrd="0" presId="urn:microsoft.com/office/officeart/2005/8/layout/vList6"/>
    <dgm:cxn modelId="{040D04FA-BBEF-49A9-86FC-DE3D27E93A64}" type="presParOf" srcId="{D794A028-A42C-4E30-9798-B9019BDD709C}" destId="{DEFD7B83-7413-47A0-A57D-99C286B3738F}" srcOrd="2" destOrd="0" presId="urn:microsoft.com/office/officeart/2005/8/layout/vList6"/>
    <dgm:cxn modelId="{48F9EE2A-E508-465A-9270-58ABAD73229A}" type="presParOf" srcId="{DEFD7B83-7413-47A0-A57D-99C286B3738F}" destId="{4F7B4AE6-4A25-4967-AEDB-9AB6F500B8EA}" srcOrd="0" destOrd="0" presId="urn:microsoft.com/office/officeart/2005/8/layout/vList6"/>
    <dgm:cxn modelId="{0042B7D8-DA6A-4AD8-B8B3-5608B0ABB37F}" type="presParOf" srcId="{DEFD7B83-7413-47A0-A57D-99C286B3738F}" destId="{7D412498-E75D-4035-B4AB-933206D25D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1ECDFC-C33A-47F2-A70C-F07AA85650A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DB3FB23-4425-49BB-97BB-4A8ABBFE7656}">
      <dgm:prSet custT="1"/>
      <dgm:spPr/>
      <dgm:t>
        <a:bodyPr/>
        <a:lstStyle/>
        <a:p>
          <a:pPr rtl="0"/>
          <a:r>
            <a:rPr lang="tr-TR" sz="2400" b="1" dirty="0"/>
            <a:t>Hayvansal Kaynaklı </a:t>
          </a:r>
          <a:r>
            <a:rPr lang="tr-TR" sz="2400" b="1" dirty="0" err="1"/>
            <a:t>Besiyerleri</a:t>
          </a:r>
          <a:r>
            <a:rPr lang="tr-TR" sz="2400" b="1" dirty="0"/>
            <a:t>  </a:t>
          </a:r>
          <a:endParaRPr lang="tr-TR" sz="2400" dirty="0"/>
        </a:p>
      </dgm:t>
    </dgm:pt>
    <dgm:pt modelId="{B154F2F1-5073-4B09-9DDF-17ABD369BBC6}" type="parTrans" cxnId="{8141F271-1121-4869-A713-8CF50834C5A3}">
      <dgm:prSet/>
      <dgm:spPr/>
      <dgm:t>
        <a:bodyPr/>
        <a:lstStyle/>
        <a:p>
          <a:endParaRPr lang="tr-TR"/>
        </a:p>
      </dgm:t>
    </dgm:pt>
    <dgm:pt modelId="{726B76D8-0FCF-49BD-8F4F-A66FDF63EFD2}" type="sibTrans" cxnId="{8141F271-1121-4869-A713-8CF50834C5A3}">
      <dgm:prSet/>
      <dgm:spPr/>
      <dgm:t>
        <a:bodyPr/>
        <a:lstStyle/>
        <a:p>
          <a:endParaRPr lang="tr-TR"/>
        </a:p>
      </dgm:t>
    </dgm:pt>
    <dgm:pt modelId="{2F2A9F2B-C3B4-45E0-8161-376E219F2B3C}">
      <dgm:prSet custT="1"/>
      <dgm:spPr/>
      <dgm:t>
        <a:bodyPr/>
        <a:lstStyle/>
        <a:p>
          <a:pPr rtl="0"/>
          <a:r>
            <a:rPr lang="tr-TR" sz="2400" b="1" dirty="0"/>
            <a:t>Bitkisel Kaynaklı </a:t>
          </a:r>
          <a:r>
            <a:rPr lang="tr-TR" sz="2400" b="1" dirty="0" err="1"/>
            <a:t>Besiyerleri</a:t>
          </a:r>
          <a:r>
            <a:rPr lang="tr-TR" sz="2400" b="1" dirty="0"/>
            <a:t> </a:t>
          </a:r>
          <a:endParaRPr lang="tr-TR" sz="2400" dirty="0"/>
        </a:p>
      </dgm:t>
    </dgm:pt>
    <dgm:pt modelId="{DBCE27C4-C8BA-49AE-938F-09127E8264C6}" type="parTrans" cxnId="{B9CA8032-0A5F-44C5-A6F6-E45DD00C0311}">
      <dgm:prSet/>
      <dgm:spPr/>
      <dgm:t>
        <a:bodyPr/>
        <a:lstStyle/>
        <a:p>
          <a:endParaRPr lang="tr-TR"/>
        </a:p>
      </dgm:t>
    </dgm:pt>
    <dgm:pt modelId="{FC514AF5-D58A-40CC-9D08-E20E875C9753}" type="sibTrans" cxnId="{B9CA8032-0A5F-44C5-A6F6-E45DD00C0311}">
      <dgm:prSet/>
      <dgm:spPr/>
      <dgm:t>
        <a:bodyPr/>
        <a:lstStyle/>
        <a:p>
          <a:endParaRPr lang="tr-TR"/>
        </a:p>
      </dgm:t>
    </dgm:pt>
    <dgm:pt modelId="{FEA506DB-9A96-4B05-B83A-D84DDC1788C1}">
      <dgm:prSet custT="1"/>
      <dgm:spPr/>
      <dgm:t>
        <a:bodyPr/>
        <a:lstStyle/>
        <a:p>
          <a:r>
            <a:rPr lang="tr-TR" sz="2000" dirty="0"/>
            <a:t>Et suyu , balık unu, yumurta sarısı, karaciğer gibi hayvansal kaynaklar içeren </a:t>
          </a:r>
          <a:r>
            <a:rPr lang="tr-TR" sz="2000" dirty="0" err="1"/>
            <a:t>besiyerleridir</a:t>
          </a:r>
          <a:r>
            <a:rPr lang="tr-TR" sz="2000" dirty="0"/>
            <a:t>.</a:t>
          </a:r>
        </a:p>
      </dgm:t>
    </dgm:pt>
    <dgm:pt modelId="{FF1185D0-6320-41D2-B089-02355A7E57BD}" type="parTrans" cxnId="{DF7CF545-7F68-4D3D-A2F9-315F45B97934}">
      <dgm:prSet/>
      <dgm:spPr/>
      <dgm:t>
        <a:bodyPr/>
        <a:lstStyle/>
        <a:p>
          <a:endParaRPr lang="tr-TR"/>
        </a:p>
      </dgm:t>
    </dgm:pt>
    <dgm:pt modelId="{D5A9EB83-12B9-471C-89B1-8FCAB2A94C0E}" type="sibTrans" cxnId="{DF7CF545-7F68-4D3D-A2F9-315F45B97934}">
      <dgm:prSet/>
      <dgm:spPr/>
      <dgm:t>
        <a:bodyPr/>
        <a:lstStyle/>
        <a:p>
          <a:endParaRPr lang="tr-TR"/>
        </a:p>
      </dgm:t>
    </dgm:pt>
    <dgm:pt modelId="{758FFF02-FC01-4CD4-88EF-B3BADD769F5F}">
      <dgm:prSet custT="1"/>
      <dgm:spPr/>
      <dgm:t>
        <a:bodyPr/>
        <a:lstStyle/>
        <a:p>
          <a:r>
            <a:rPr lang="tr-TR" sz="2000" dirty="0"/>
            <a:t>Portakal serumu, patates </a:t>
          </a:r>
          <a:r>
            <a:rPr lang="tr-TR" sz="2000" dirty="0" err="1"/>
            <a:t>ekstraktı</a:t>
          </a:r>
          <a:r>
            <a:rPr lang="tr-TR" sz="2000" dirty="0"/>
            <a:t> gibi bitkisel kaynaklar içeren </a:t>
          </a:r>
          <a:r>
            <a:rPr lang="tr-TR" sz="2000" dirty="0" err="1"/>
            <a:t>besiyerleridir</a:t>
          </a:r>
          <a:r>
            <a:rPr lang="tr-TR" sz="2000" dirty="0"/>
            <a:t>.</a:t>
          </a:r>
        </a:p>
      </dgm:t>
    </dgm:pt>
    <dgm:pt modelId="{246DB606-18C5-45C0-BDE9-2FBFF9D916CB}" type="parTrans" cxnId="{CF111041-235C-4960-B07F-4E22CDAAD544}">
      <dgm:prSet/>
      <dgm:spPr/>
      <dgm:t>
        <a:bodyPr/>
        <a:lstStyle/>
        <a:p>
          <a:endParaRPr lang="tr-TR"/>
        </a:p>
      </dgm:t>
    </dgm:pt>
    <dgm:pt modelId="{F1CC1668-0BC0-4B7A-B61D-1679624174A8}" type="sibTrans" cxnId="{CF111041-235C-4960-B07F-4E22CDAAD544}">
      <dgm:prSet/>
      <dgm:spPr/>
      <dgm:t>
        <a:bodyPr/>
        <a:lstStyle/>
        <a:p>
          <a:endParaRPr lang="tr-TR"/>
        </a:p>
      </dgm:t>
    </dgm:pt>
    <dgm:pt modelId="{2FAA859F-89FC-45B0-9C3D-DA989D97469A}" type="pres">
      <dgm:prSet presAssocID="{981ECDFC-C33A-47F2-A70C-F07AA85650AB}" presName="Name0" presStyleCnt="0">
        <dgm:presLayoutVars>
          <dgm:dir/>
          <dgm:animLvl val="lvl"/>
          <dgm:resizeHandles/>
        </dgm:presLayoutVars>
      </dgm:prSet>
      <dgm:spPr/>
    </dgm:pt>
    <dgm:pt modelId="{BFA28D8E-4FBF-4246-927C-493A2E2B7CF0}" type="pres">
      <dgm:prSet presAssocID="{8DB3FB23-4425-49BB-97BB-4A8ABBFE7656}" presName="linNode" presStyleCnt="0"/>
      <dgm:spPr/>
    </dgm:pt>
    <dgm:pt modelId="{CFA65C38-B138-44FC-B5BB-4C9230B298A3}" type="pres">
      <dgm:prSet presAssocID="{8DB3FB23-4425-49BB-97BB-4A8ABBFE7656}" presName="parentShp" presStyleLbl="node1" presStyleIdx="0" presStyleCnt="2" custScaleX="79919" custScaleY="92414">
        <dgm:presLayoutVars>
          <dgm:bulletEnabled val="1"/>
        </dgm:presLayoutVars>
      </dgm:prSet>
      <dgm:spPr/>
    </dgm:pt>
    <dgm:pt modelId="{2840AA20-C41A-423B-807F-A834CD992446}" type="pres">
      <dgm:prSet presAssocID="{8DB3FB23-4425-49BB-97BB-4A8ABBFE7656}" presName="childShp" presStyleLbl="bgAccFollowNode1" presStyleIdx="0" presStyleCnt="2" custScaleX="152091" custLinFactNeighborX="20548" custLinFactNeighborY="-14248">
        <dgm:presLayoutVars>
          <dgm:bulletEnabled val="1"/>
        </dgm:presLayoutVars>
      </dgm:prSet>
      <dgm:spPr/>
    </dgm:pt>
    <dgm:pt modelId="{ABD57CB6-A6D3-4C6C-B254-2F5BA48F7F9B}" type="pres">
      <dgm:prSet presAssocID="{726B76D8-0FCF-49BD-8F4F-A66FDF63EFD2}" presName="spacing" presStyleCnt="0"/>
      <dgm:spPr/>
    </dgm:pt>
    <dgm:pt modelId="{C18EFCF6-363C-4586-AE63-A882D47BF906}" type="pres">
      <dgm:prSet presAssocID="{2F2A9F2B-C3B4-45E0-8161-376E219F2B3C}" presName="linNode" presStyleCnt="0"/>
      <dgm:spPr/>
    </dgm:pt>
    <dgm:pt modelId="{3419CAE5-ACDE-4D1B-BD31-0E52E19ABBC7}" type="pres">
      <dgm:prSet presAssocID="{2F2A9F2B-C3B4-45E0-8161-376E219F2B3C}" presName="parentShp" presStyleLbl="node1" presStyleIdx="1" presStyleCnt="2" custScaleX="80148" custScaleY="85788" custLinFactNeighborX="269" custLinFactNeighborY="750">
        <dgm:presLayoutVars>
          <dgm:bulletEnabled val="1"/>
        </dgm:presLayoutVars>
      </dgm:prSet>
      <dgm:spPr/>
    </dgm:pt>
    <dgm:pt modelId="{7C98F4AA-6E13-4EF6-97B6-0C5C79B7DDC9}" type="pres">
      <dgm:prSet presAssocID="{2F2A9F2B-C3B4-45E0-8161-376E219F2B3C}" presName="childShp" presStyleLbl="bgAccFollowNode1" presStyleIdx="1" presStyleCnt="2" custScaleX="158397">
        <dgm:presLayoutVars>
          <dgm:bulletEnabled val="1"/>
        </dgm:presLayoutVars>
      </dgm:prSet>
      <dgm:spPr/>
    </dgm:pt>
  </dgm:ptLst>
  <dgm:cxnLst>
    <dgm:cxn modelId="{B9CA8032-0A5F-44C5-A6F6-E45DD00C0311}" srcId="{981ECDFC-C33A-47F2-A70C-F07AA85650AB}" destId="{2F2A9F2B-C3B4-45E0-8161-376E219F2B3C}" srcOrd="1" destOrd="0" parTransId="{DBCE27C4-C8BA-49AE-938F-09127E8264C6}" sibTransId="{FC514AF5-D58A-40CC-9D08-E20E875C9753}"/>
    <dgm:cxn modelId="{CF111041-235C-4960-B07F-4E22CDAAD544}" srcId="{2F2A9F2B-C3B4-45E0-8161-376E219F2B3C}" destId="{758FFF02-FC01-4CD4-88EF-B3BADD769F5F}" srcOrd="0" destOrd="0" parTransId="{246DB606-18C5-45C0-BDE9-2FBFF9D916CB}" sibTransId="{F1CC1668-0BC0-4B7A-B61D-1679624174A8}"/>
    <dgm:cxn modelId="{DF7CF545-7F68-4D3D-A2F9-315F45B97934}" srcId="{8DB3FB23-4425-49BB-97BB-4A8ABBFE7656}" destId="{FEA506DB-9A96-4B05-B83A-D84DDC1788C1}" srcOrd="0" destOrd="0" parTransId="{FF1185D0-6320-41D2-B089-02355A7E57BD}" sibTransId="{D5A9EB83-12B9-471C-89B1-8FCAB2A94C0E}"/>
    <dgm:cxn modelId="{78D2F96C-F8B0-4B45-BFA4-B7027296394C}" type="presOf" srcId="{2F2A9F2B-C3B4-45E0-8161-376E219F2B3C}" destId="{3419CAE5-ACDE-4D1B-BD31-0E52E19ABBC7}" srcOrd="0" destOrd="0" presId="urn:microsoft.com/office/officeart/2005/8/layout/vList6"/>
    <dgm:cxn modelId="{8141F271-1121-4869-A713-8CF50834C5A3}" srcId="{981ECDFC-C33A-47F2-A70C-F07AA85650AB}" destId="{8DB3FB23-4425-49BB-97BB-4A8ABBFE7656}" srcOrd="0" destOrd="0" parTransId="{B154F2F1-5073-4B09-9DDF-17ABD369BBC6}" sibTransId="{726B76D8-0FCF-49BD-8F4F-A66FDF63EFD2}"/>
    <dgm:cxn modelId="{7E3CB38F-B120-4A2F-BA9E-0AEBAB03584A}" type="presOf" srcId="{758FFF02-FC01-4CD4-88EF-B3BADD769F5F}" destId="{7C98F4AA-6E13-4EF6-97B6-0C5C79B7DDC9}" srcOrd="0" destOrd="0" presId="urn:microsoft.com/office/officeart/2005/8/layout/vList6"/>
    <dgm:cxn modelId="{24BE4996-84E7-40B2-9DA7-DBCECE0D1E72}" type="presOf" srcId="{8DB3FB23-4425-49BB-97BB-4A8ABBFE7656}" destId="{CFA65C38-B138-44FC-B5BB-4C9230B298A3}" srcOrd="0" destOrd="0" presId="urn:microsoft.com/office/officeart/2005/8/layout/vList6"/>
    <dgm:cxn modelId="{9B58C7BD-BABA-4F5F-8B63-9DA2E275E827}" type="presOf" srcId="{FEA506DB-9A96-4B05-B83A-D84DDC1788C1}" destId="{2840AA20-C41A-423B-807F-A834CD992446}" srcOrd="0" destOrd="0" presId="urn:microsoft.com/office/officeart/2005/8/layout/vList6"/>
    <dgm:cxn modelId="{8A006DD8-6858-4904-8AC9-163A90280605}" type="presOf" srcId="{981ECDFC-C33A-47F2-A70C-F07AA85650AB}" destId="{2FAA859F-89FC-45B0-9C3D-DA989D97469A}" srcOrd="0" destOrd="0" presId="urn:microsoft.com/office/officeart/2005/8/layout/vList6"/>
    <dgm:cxn modelId="{A4FC84F0-02A7-4AD9-B3C1-B9CFB9565729}" type="presParOf" srcId="{2FAA859F-89FC-45B0-9C3D-DA989D97469A}" destId="{BFA28D8E-4FBF-4246-927C-493A2E2B7CF0}" srcOrd="0" destOrd="0" presId="urn:microsoft.com/office/officeart/2005/8/layout/vList6"/>
    <dgm:cxn modelId="{B38F76E5-90AF-442E-B3A4-4835901F9695}" type="presParOf" srcId="{BFA28D8E-4FBF-4246-927C-493A2E2B7CF0}" destId="{CFA65C38-B138-44FC-B5BB-4C9230B298A3}" srcOrd="0" destOrd="0" presId="urn:microsoft.com/office/officeart/2005/8/layout/vList6"/>
    <dgm:cxn modelId="{AD24B0F5-4886-4F6E-A8D8-4C678A49AA5D}" type="presParOf" srcId="{BFA28D8E-4FBF-4246-927C-493A2E2B7CF0}" destId="{2840AA20-C41A-423B-807F-A834CD992446}" srcOrd="1" destOrd="0" presId="urn:microsoft.com/office/officeart/2005/8/layout/vList6"/>
    <dgm:cxn modelId="{A392F4DA-90B8-4AD8-8ECA-291906ACF9C6}" type="presParOf" srcId="{2FAA859F-89FC-45B0-9C3D-DA989D97469A}" destId="{ABD57CB6-A6D3-4C6C-B254-2F5BA48F7F9B}" srcOrd="1" destOrd="0" presId="urn:microsoft.com/office/officeart/2005/8/layout/vList6"/>
    <dgm:cxn modelId="{608D555A-0F4F-4E51-A55D-AF9E0DBF1E1D}" type="presParOf" srcId="{2FAA859F-89FC-45B0-9C3D-DA989D97469A}" destId="{C18EFCF6-363C-4586-AE63-A882D47BF906}" srcOrd="2" destOrd="0" presId="urn:microsoft.com/office/officeart/2005/8/layout/vList6"/>
    <dgm:cxn modelId="{A5EE8588-D6F5-4008-A97F-921F4A847AFC}" type="presParOf" srcId="{C18EFCF6-363C-4586-AE63-A882D47BF906}" destId="{3419CAE5-ACDE-4D1B-BD31-0E52E19ABBC7}" srcOrd="0" destOrd="0" presId="urn:microsoft.com/office/officeart/2005/8/layout/vList6"/>
    <dgm:cxn modelId="{CBDF74CF-7858-4314-B085-EEDC55DEB4EF}" type="presParOf" srcId="{C18EFCF6-363C-4586-AE63-A882D47BF906}" destId="{7C98F4AA-6E13-4EF6-97B6-0C5C79B7DD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7080D-6E6E-4C16-947D-5E8E4A814C5D}" type="doc">
      <dgm:prSet loTypeId="urn:microsoft.com/office/officeart/2008/layout/VerticalCircle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6AE5F394-2F63-434C-BAF8-3BBDE44E67AF}">
      <dgm:prSet custT="1"/>
      <dgm:spPr/>
      <dgm:t>
        <a:bodyPr/>
        <a:lstStyle/>
        <a:p>
          <a:pPr rtl="0"/>
          <a:r>
            <a:rPr lang="tr-TR" sz="2400" b="1" dirty="0"/>
            <a:t>Genel </a:t>
          </a:r>
          <a:r>
            <a:rPr lang="tr-TR" sz="2400" b="1" dirty="0" err="1"/>
            <a:t>Besiyerleri</a:t>
          </a:r>
          <a:r>
            <a:rPr lang="tr-TR" sz="2400" b="1" dirty="0"/>
            <a:t> </a:t>
          </a:r>
        </a:p>
      </dgm:t>
    </dgm:pt>
    <dgm:pt modelId="{DC360A75-6101-44F0-9EF1-1528C4A57EDB}" type="parTrans" cxnId="{5280FE22-14AC-438E-9CE5-31FC67D44960}">
      <dgm:prSet/>
      <dgm:spPr/>
      <dgm:t>
        <a:bodyPr/>
        <a:lstStyle/>
        <a:p>
          <a:endParaRPr lang="tr-TR"/>
        </a:p>
      </dgm:t>
    </dgm:pt>
    <dgm:pt modelId="{D8AD0635-8B32-401E-A22E-226202A11DD2}" type="sibTrans" cxnId="{5280FE22-14AC-438E-9CE5-31FC67D44960}">
      <dgm:prSet/>
      <dgm:spPr/>
      <dgm:t>
        <a:bodyPr/>
        <a:lstStyle/>
        <a:p>
          <a:endParaRPr lang="tr-TR"/>
        </a:p>
      </dgm:t>
    </dgm:pt>
    <dgm:pt modelId="{17A1FF9E-6AB9-4D96-8D65-153FD6B5C5B8}">
      <dgm:prSet custT="1"/>
      <dgm:spPr/>
      <dgm:t>
        <a:bodyPr/>
        <a:lstStyle/>
        <a:p>
          <a:pPr rtl="0"/>
          <a:r>
            <a:rPr lang="tr-TR" sz="2400" b="1" dirty="0"/>
            <a:t>Özel </a:t>
          </a:r>
          <a:r>
            <a:rPr lang="tr-TR" sz="2400" b="1" dirty="0" err="1"/>
            <a:t>Besiyerleri</a:t>
          </a:r>
          <a:r>
            <a:rPr lang="tr-TR" sz="2400" b="1" dirty="0"/>
            <a:t> </a:t>
          </a:r>
          <a:endParaRPr lang="tr-TR" sz="2400" dirty="0"/>
        </a:p>
      </dgm:t>
    </dgm:pt>
    <dgm:pt modelId="{4C66353D-C415-4E50-8B42-1AB8F4CA39DA}" type="parTrans" cxnId="{04938108-5D3A-4AAC-BD03-FC8B87557051}">
      <dgm:prSet/>
      <dgm:spPr/>
      <dgm:t>
        <a:bodyPr/>
        <a:lstStyle/>
        <a:p>
          <a:endParaRPr lang="tr-TR"/>
        </a:p>
      </dgm:t>
    </dgm:pt>
    <dgm:pt modelId="{B4C2A97B-9679-43D4-9EF7-06AA71A6E966}" type="sibTrans" cxnId="{04938108-5D3A-4AAC-BD03-FC8B87557051}">
      <dgm:prSet/>
      <dgm:spPr/>
      <dgm:t>
        <a:bodyPr/>
        <a:lstStyle/>
        <a:p>
          <a:endParaRPr lang="tr-TR"/>
        </a:p>
      </dgm:t>
    </dgm:pt>
    <dgm:pt modelId="{24303EEB-D86B-4EF5-B65C-2F61D47043A3}" type="pres">
      <dgm:prSet presAssocID="{AC87080D-6E6E-4C16-947D-5E8E4A814C5D}" presName="Name0" presStyleCnt="0">
        <dgm:presLayoutVars>
          <dgm:dir/>
        </dgm:presLayoutVars>
      </dgm:prSet>
      <dgm:spPr/>
    </dgm:pt>
    <dgm:pt modelId="{9C26A50D-0C03-49C3-93F1-82B5C07DDCE7}" type="pres">
      <dgm:prSet presAssocID="{6AE5F394-2F63-434C-BAF8-3BBDE44E67AF}" presName="noChildren" presStyleCnt="0"/>
      <dgm:spPr/>
    </dgm:pt>
    <dgm:pt modelId="{D69A1E33-C279-4D20-A19B-A2BD58B2F8AE}" type="pres">
      <dgm:prSet presAssocID="{6AE5F394-2F63-434C-BAF8-3BBDE44E67AF}" presName="gap" presStyleCnt="0"/>
      <dgm:spPr/>
    </dgm:pt>
    <dgm:pt modelId="{94293E0A-891D-40E6-B304-4BE5F907C4E8}" type="pres">
      <dgm:prSet presAssocID="{6AE5F394-2F63-434C-BAF8-3BBDE44E67AF}" presName="medCircle2" presStyleLbl="vennNode1" presStyleIdx="0" presStyleCnt="2"/>
      <dgm:spPr/>
    </dgm:pt>
    <dgm:pt modelId="{142B85DC-51A3-4102-A1DE-968321AFF207}" type="pres">
      <dgm:prSet presAssocID="{6AE5F394-2F63-434C-BAF8-3BBDE44E67AF}" presName="txLvlOnly1" presStyleLbl="revTx" presStyleIdx="0" presStyleCnt="2"/>
      <dgm:spPr/>
    </dgm:pt>
    <dgm:pt modelId="{3B5F3832-C2E3-4704-83FD-33C0939366B1}" type="pres">
      <dgm:prSet presAssocID="{17A1FF9E-6AB9-4D96-8D65-153FD6B5C5B8}" presName="noChildren" presStyleCnt="0"/>
      <dgm:spPr/>
    </dgm:pt>
    <dgm:pt modelId="{1EBCAB09-5CF8-40B4-B3AA-2BEED8D0AFA9}" type="pres">
      <dgm:prSet presAssocID="{17A1FF9E-6AB9-4D96-8D65-153FD6B5C5B8}" presName="gap" presStyleCnt="0"/>
      <dgm:spPr/>
    </dgm:pt>
    <dgm:pt modelId="{5EDB7363-921E-432F-B9F2-4BB018BA0CD6}" type="pres">
      <dgm:prSet presAssocID="{17A1FF9E-6AB9-4D96-8D65-153FD6B5C5B8}" presName="medCircle2" presStyleLbl="vennNode1" presStyleIdx="1" presStyleCnt="2"/>
      <dgm:spPr/>
    </dgm:pt>
    <dgm:pt modelId="{7E7A2010-35A7-4D06-8768-6EBE4A523922}" type="pres">
      <dgm:prSet presAssocID="{17A1FF9E-6AB9-4D96-8D65-153FD6B5C5B8}" presName="txLvlOnly1" presStyleLbl="revTx" presStyleIdx="1" presStyleCnt="2"/>
      <dgm:spPr/>
    </dgm:pt>
  </dgm:ptLst>
  <dgm:cxnLst>
    <dgm:cxn modelId="{04938108-5D3A-4AAC-BD03-FC8B87557051}" srcId="{AC87080D-6E6E-4C16-947D-5E8E4A814C5D}" destId="{17A1FF9E-6AB9-4D96-8D65-153FD6B5C5B8}" srcOrd="1" destOrd="0" parTransId="{4C66353D-C415-4E50-8B42-1AB8F4CA39DA}" sibTransId="{B4C2A97B-9679-43D4-9EF7-06AA71A6E966}"/>
    <dgm:cxn modelId="{5280FE22-14AC-438E-9CE5-31FC67D44960}" srcId="{AC87080D-6E6E-4C16-947D-5E8E4A814C5D}" destId="{6AE5F394-2F63-434C-BAF8-3BBDE44E67AF}" srcOrd="0" destOrd="0" parTransId="{DC360A75-6101-44F0-9EF1-1528C4A57EDB}" sibTransId="{D8AD0635-8B32-401E-A22E-226202A11DD2}"/>
    <dgm:cxn modelId="{FBA5045D-1F73-493C-8314-17748C7B19A6}" type="presOf" srcId="{17A1FF9E-6AB9-4D96-8D65-153FD6B5C5B8}" destId="{7E7A2010-35A7-4D06-8768-6EBE4A523922}" srcOrd="0" destOrd="0" presId="urn:microsoft.com/office/officeart/2008/layout/VerticalCircleList"/>
    <dgm:cxn modelId="{35D87ACA-86C1-41B2-BC7D-35C2B438ADF9}" type="presOf" srcId="{AC87080D-6E6E-4C16-947D-5E8E4A814C5D}" destId="{24303EEB-D86B-4EF5-B65C-2F61D47043A3}" srcOrd="0" destOrd="0" presId="urn:microsoft.com/office/officeart/2008/layout/VerticalCircleList"/>
    <dgm:cxn modelId="{8D28B1EF-01B9-4B2F-99C2-EE6449E9DB86}" type="presOf" srcId="{6AE5F394-2F63-434C-BAF8-3BBDE44E67AF}" destId="{142B85DC-51A3-4102-A1DE-968321AFF207}" srcOrd="0" destOrd="0" presId="urn:microsoft.com/office/officeart/2008/layout/VerticalCircleList"/>
    <dgm:cxn modelId="{790EA89A-1CE7-4B8E-B558-86A65795244F}" type="presParOf" srcId="{24303EEB-D86B-4EF5-B65C-2F61D47043A3}" destId="{9C26A50D-0C03-49C3-93F1-82B5C07DDCE7}" srcOrd="0" destOrd="0" presId="urn:microsoft.com/office/officeart/2008/layout/VerticalCircleList"/>
    <dgm:cxn modelId="{50E68173-FEE5-43AD-AE78-4B9C0E7ACA69}" type="presParOf" srcId="{9C26A50D-0C03-49C3-93F1-82B5C07DDCE7}" destId="{D69A1E33-C279-4D20-A19B-A2BD58B2F8AE}" srcOrd="0" destOrd="0" presId="urn:microsoft.com/office/officeart/2008/layout/VerticalCircleList"/>
    <dgm:cxn modelId="{F788A854-4F88-4953-B83A-7DEC97C410DE}" type="presParOf" srcId="{9C26A50D-0C03-49C3-93F1-82B5C07DDCE7}" destId="{94293E0A-891D-40E6-B304-4BE5F907C4E8}" srcOrd="1" destOrd="0" presId="urn:microsoft.com/office/officeart/2008/layout/VerticalCircleList"/>
    <dgm:cxn modelId="{B1F2932A-DDC0-4DA1-A7B9-4187E7014576}" type="presParOf" srcId="{9C26A50D-0C03-49C3-93F1-82B5C07DDCE7}" destId="{142B85DC-51A3-4102-A1DE-968321AFF207}" srcOrd="2" destOrd="0" presId="urn:microsoft.com/office/officeart/2008/layout/VerticalCircleList"/>
    <dgm:cxn modelId="{77283A61-35E3-40C0-9FAE-4DAB84EEEF58}" type="presParOf" srcId="{24303EEB-D86B-4EF5-B65C-2F61D47043A3}" destId="{3B5F3832-C2E3-4704-83FD-33C0939366B1}" srcOrd="1" destOrd="0" presId="urn:microsoft.com/office/officeart/2008/layout/VerticalCircleList"/>
    <dgm:cxn modelId="{CF7B6F45-7AF2-4A3B-99D8-0BB93511F45B}" type="presParOf" srcId="{3B5F3832-C2E3-4704-83FD-33C0939366B1}" destId="{1EBCAB09-5CF8-40B4-B3AA-2BEED8D0AFA9}" srcOrd="0" destOrd="0" presId="urn:microsoft.com/office/officeart/2008/layout/VerticalCircleList"/>
    <dgm:cxn modelId="{FF3F0AED-6742-4385-816C-18A98D2B4243}" type="presParOf" srcId="{3B5F3832-C2E3-4704-83FD-33C0939366B1}" destId="{5EDB7363-921E-432F-B9F2-4BB018BA0CD6}" srcOrd="1" destOrd="0" presId="urn:microsoft.com/office/officeart/2008/layout/VerticalCircleList"/>
    <dgm:cxn modelId="{B3BBD71B-6958-44A6-94E0-C4046A914986}" type="presParOf" srcId="{3B5F3832-C2E3-4704-83FD-33C0939366B1}" destId="{7E7A2010-35A7-4D06-8768-6EBE4A52392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174E65-3A64-4DB7-9BF5-2F122245567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E61C044-C5AE-4216-BD26-986F5026D822}">
      <dgm:prSet custT="1"/>
      <dgm:spPr/>
      <dgm:t>
        <a:bodyPr/>
        <a:lstStyle/>
        <a:p>
          <a:pPr rtl="0"/>
          <a:r>
            <a:rPr lang="tr-TR" sz="1600" dirty="0"/>
            <a:t>Birçok mikroorganizmanın üremesine olanak sağlayan </a:t>
          </a:r>
          <a:r>
            <a:rPr lang="tr-TR" sz="1600" dirty="0" err="1"/>
            <a:t>besiyerleridir</a:t>
          </a:r>
          <a:r>
            <a:rPr lang="tr-TR" sz="1600" dirty="0"/>
            <a:t>. </a:t>
          </a:r>
        </a:p>
      </dgm:t>
    </dgm:pt>
    <dgm:pt modelId="{94572E96-7B3E-4F98-A8B0-2E8CAC37E02C}" type="parTrans" cxnId="{DD775A8D-D9EE-4E10-8281-F7F11E43FFD6}">
      <dgm:prSet/>
      <dgm:spPr/>
      <dgm:t>
        <a:bodyPr/>
        <a:lstStyle/>
        <a:p>
          <a:endParaRPr lang="tr-TR"/>
        </a:p>
      </dgm:t>
    </dgm:pt>
    <dgm:pt modelId="{BF0FC018-2707-4897-9605-7CA5E49EC353}" type="sibTrans" cxnId="{DD775A8D-D9EE-4E10-8281-F7F11E43FFD6}">
      <dgm:prSet/>
      <dgm:spPr/>
      <dgm:t>
        <a:bodyPr/>
        <a:lstStyle/>
        <a:p>
          <a:endParaRPr lang="tr-TR"/>
        </a:p>
      </dgm:t>
    </dgm:pt>
    <dgm:pt modelId="{6AF4DDC3-39EB-443D-A40A-1C4FDCEAA5F4}" type="pres">
      <dgm:prSet presAssocID="{BE174E65-3A64-4DB7-9BF5-2F1222455670}" presName="compositeShape" presStyleCnt="0">
        <dgm:presLayoutVars>
          <dgm:chMax val="7"/>
          <dgm:dir/>
          <dgm:resizeHandles val="exact"/>
        </dgm:presLayoutVars>
      </dgm:prSet>
      <dgm:spPr/>
    </dgm:pt>
    <dgm:pt modelId="{74C4757C-4B58-4FA4-BDDF-5B7FFF09F614}" type="pres">
      <dgm:prSet presAssocID="{BE61C044-C5AE-4216-BD26-986F5026D822}" presName="circ1TxSh" presStyleLbl="vennNode1" presStyleIdx="0" presStyleCnt="1"/>
      <dgm:spPr/>
    </dgm:pt>
  </dgm:ptLst>
  <dgm:cxnLst>
    <dgm:cxn modelId="{40B11417-F176-4E94-9CD4-4FEDD43071AB}" type="presOf" srcId="{BE174E65-3A64-4DB7-9BF5-2F1222455670}" destId="{6AF4DDC3-39EB-443D-A40A-1C4FDCEAA5F4}" srcOrd="0" destOrd="0" presId="urn:microsoft.com/office/officeart/2005/8/layout/venn1"/>
    <dgm:cxn modelId="{91A5483D-D358-46CD-BFB6-DEB96A6AD12B}" type="presOf" srcId="{BE61C044-C5AE-4216-BD26-986F5026D822}" destId="{74C4757C-4B58-4FA4-BDDF-5B7FFF09F614}" srcOrd="0" destOrd="0" presId="urn:microsoft.com/office/officeart/2005/8/layout/venn1"/>
    <dgm:cxn modelId="{DD775A8D-D9EE-4E10-8281-F7F11E43FFD6}" srcId="{BE174E65-3A64-4DB7-9BF5-2F1222455670}" destId="{BE61C044-C5AE-4216-BD26-986F5026D822}" srcOrd="0" destOrd="0" parTransId="{94572E96-7B3E-4F98-A8B0-2E8CAC37E02C}" sibTransId="{BF0FC018-2707-4897-9605-7CA5E49EC353}"/>
    <dgm:cxn modelId="{8F53EEAD-DDFF-4780-91B0-6AABE6FC8DFF}" type="presParOf" srcId="{6AF4DDC3-39EB-443D-A40A-1C4FDCEAA5F4}" destId="{74C4757C-4B58-4FA4-BDDF-5B7FFF09F61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EC6BF4-E1D7-4726-A14E-621FF3B19499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58987DAB-F0C9-4E94-919C-A14F1F0D797A}">
      <dgm:prSet custT="1"/>
      <dgm:spPr/>
      <dgm:t>
        <a:bodyPr/>
        <a:lstStyle/>
        <a:p>
          <a:pPr rtl="0"/>
          <a:r>
            <a:rPr lang="tr-TR" sz="2000" b="0" dirty="0"/>
            <a:t>Canlandırma </a:t>
          </a:r>
          <a:r>
            <a:rPr lang="tr-TR" sz="2000" b="0" dirty="0" err="1"/>
            <a:t>Besiyerleri</a:t>
          </a:r>
          <a:r>
            <a:rPr lang="tr-TR" sz="2000" b="0" dirty="0"/>
            <a:t>: </a:t>
          </a:r>
        </a:p>
      </dgm:t>
    </dgm:pt>
    <dgm:pt modelId="{2665B413-2FA3-4EE0-9236-389D7DAA070C}" type="parTrans" cxnId="{FB4C6E43-B250-4282-AD02-4926861E9041}">
      <dgm:prSet/>
      <dgm:spPr/>
      <dgm:t>
        <a:bodyPr/>
        <a:lstStyle/>
        <a:p>
          <a:endParaRPr lang="tr-TR"/>
        </a:p>
      </dgm:t>
    </dgm:pt>
    <dgm:pt modelId="{5A0A5749-2CA1-4B21-8617-046C3E48EB12}" type="sibTrans" cxnId="{FB4C6E43-B250-4282-AD02-4926861E9041}">
      <dgm:prSet/>
      <dgm:spPr/>
      <dgm:t>
        <a:bodyPr/>
        <a:lstStyle/>
        <a:p>
          <a:endParaRPr lang="tr-TR"/>
        </a:p>
      </dgm:t>
    </dgm:pt>
    <dgm:pt modelId="{AF877479-EB5B-4FF6-96EB-DE6B2B44865C}">
      <dgm:prSet custT="1"/>
      <dgm:spPr/>
      <dgm:t>
        <a:bodyPr/>
        <a:lstStyle/>
        <a:p>
          <a:pPr rtl="0"/>
          <a:r>
            <a:rPr lang="tr-TR" sz="2000" b="0" dirty="0" err="1"/>
            <a:t>Selektif</a:t>
          </a:r>
          <a:r>
            <a:rPr lang="tr-TR" sz="2000" b="0" dirty="0"/>
            <a:t>  (seçici) </a:t>
          </a:r>
          <a:r>
            <a:rPr lang="tr-TR" sz="2000" b="0" dirty="0" err="1"/>
            <a:t>Besiyerleri</a:t>
          </a:r>
          <a:endParaRPr lang="tr-TR" sz="2000" b="0" dirty="0"/>
        </a:p>
      </dgm:t>
    </dgm:pt>
    <dgm:pt modelId="{D7138A52-BE34-4102-BB17-4AC75889FD47}" type="parTrans" cxnId="{0E1979EA-02AE-4776-962B-D1DBD21B6DE3}">
      <dgm:prSet/>
      <dgm:spPr/>
      <dgm:t>
        <a:bodyPr/>
        <a:lstStyle/>
        <a:p>
          <a:endParaRPr lang="tr-TR"/>
        </a:p>
      </dgm:t>
    </dgm:pt>
    <dgm:pt modelId="{32D4DAA0-3D56-40F4-93AE-E11AEAA68CED}" type="sibTrans" cxnId="{0E1979EA-02AE-4776-962B-D1DBD21B6DE3}">
      <dgm:prSet/>
      <dgm:spPr/>
      <dgm:t>
        <a:bodyPr/>
        <a:lstStyle/>
        <a:p>
          <a:endParaRPr lang="tr-TR"/>
        </a:p>
      </dgm:t>
    </dgm:pt>
    <dgm:pt modelId="{7A37B401-2A10-487F-A21C-5B65E3F7771A}">
      <dgm:prSet custT="1"/>
      <dgm:spPr/>
      <dgm:t>
        <a:bodyPr/>
        <a:lstStyle/>
        <a:p>
          <a:pPr rtl="0"/>
          <a:r>
            <a:rPr lang="tr-TR" sz="2000" b="0" dirty="0" err="1"/>
            <a:t>Elektif</a:t>
          </a:r>
          <a:r>
            <a:rPr lang="tr-TR" sz="2000" b="0" dirty="0"/>
            <a:t> (Seçime Yönelik) </a:t>
          </a:r>
          <a:r>
            <a:rPr lang="tr-TR" sz="2000" b="0" dirty="0" err="1"/>
            <a:t>Besiyerleri</a:t>
          </a:r>
          <a:r>
            <a:rPr lang="tr-TR" sz="2000" b="0" dirty="0"/>
            <a:t>: </a:t>
          </a:r>
        </a:p>
      </dgm:t>
    </dgm:pt>
    <dgm:pt modelId="{968BC4CD-135A-4E5A-AC03-358028556E4D}" type="parTrans" cxnId="{19F5FC5D-028E-4C90-B475-0E4D3AC4F698}">
      <dgm:prSet/>
      <dgm:spPr/>
      <dgm:t>
        <a:bodyPr/>
        <a:lstStyle/>
        <a:p>
          <a:endParaRPr lang="tr-TR"/>
        </a:p>
      </dgm:t>
    </dgm:pt>
    <dgm:pt modelId="{6C802B5C-542C-4713-8115-EB14385A8AAA}" type="sibTrans" cxnId="{19F5FC5D-028E-4C90-B475-0E4D3AC4F698}">
      <dgm:prSet/>
      <dgm:spPr/>
      <dgm:t>
        <a:bodyPr/>
        <a:lstStyle/>
        <a:p>
          <a:endParaRPr lang="tr-TR"/>
        </a:p>
      </dgm:t>
    </dgm:pt>
    <dgm:pt modelId="{0AAF64EC-C459-4BCD-B197-398B922FB64B}">
      <dgm:prSet custT="1"/>
      <dgm:spPr/>
      <dgm:t>
        <a:bodyPr/>
        <a:lstStyle/>
        <a:p>
          <a:pPr rtl="0"/>
          <a:r>
            <a:rPr lang="tr-TR" sz="2000" b="0" dirty="0"/>
            <a:t>Diferansiyel (Farklara Dönük) </a:t>
          </a:r>
          <a:r>
            <a:rPr lang="tr-TR" sz="2000" b="0" dirty="0" err="1"/>
            <a:t>Besiyerleri</a:t>
          </a:r>
          <a:r>
            <a:rPr lang="tr-TR" sz="2000" b="0" dirty="0"/>
            <a:t>:</a:t>
          </a:r>
        </a:p>
      </dgm:t>
    </dgm:pt>
    <dgm:pt modelId="{C61FB57E-7334-4653-8A12-5108559E6583}" type="parTrans" cxnId="{48E730A5-1A5E-4CA1-BD75-9F7378F4FE7D}">
      <dgm:prSet/>
      <dgm:spPr/>
      <dgm:t>
        <a:bodyPr/>
        <a:lstStyle/>
        <a:p>
          <a:endParaRPr lang="tr-TR"/>
        </a:p>
      </dgm:t>
    </dgm:pt>
    <dgm:pt modelId="{AA42910D-D3EA-474B-A815-9E5DE00B40E0}" type="sibTrans" cxnId="{48E730A5-1A5E-4CA1-BD75-9F7378F4FE7D}">
      <dgm:prSet/>
      <dgm:spPr/>
      <dgm:t>
        <a:bodyPr/>
        <a:lstStyle/>
        <a:p>
          <a:endParaRPr lang="tr-TR"/>
        </a:p>
      </dgm:t>
    </dgm:pt>
    <dgm:pt modelId="{D1C1D54E-669B-47E1-9628-7C6B558DC688}">
      <dgm:prSet custT="1"/>
      <dgm:spPr/>
      <dgm:t>
        <a:bodyPr/>
        <a:lstStyle/>
        <a:p>
          <a:pPr rtl="0"/>
          <a:r>
            <a:rPr lang="tr-TR" sz="2000" b="0" dirty="0"/>
            <a:t>Zenginleştirme </a:t>
          </a:r>
          <a:r>
            <a:rPr lang="tr-TR" sz="2000" b="0" dirty="0" err="1"/>
            <a:t>Besiyerleri</a:t>
          </a:r>
          <a:r>
            <a:rPr lang="tr-TR" sz="2000" b="0" dirty="0"/>
            <a:t>: </a:t>
          </a:r>
        </a:p>
      </dgm:t>
    </dgm:pt>
    <dgm:pt modelId="{D4E904DA-4059-4585-A8D9-CDBD3146C4AC}" type="parTrans" cxnId="{9B4E9E9E-AD7E-4A00-9E52-71DFCC8DD38A}">
      <dgm:prSet/>
      <dgm:spPr/>
      <dgm:t>
        <a:bodyPr/>
        <a:lstStyle/>
        <a:p>
          <a:endParaRPr lang="tr-TR"/>
        </a:p>
      </dgm:t>
    </dgm:pt>
    <dgm:pt modelId="{EE473C12-9BEE-48AB-9790-933F9575447B}" type="sibTrans" cxnId="{9B4E9E9E-AD7E-4A00-9E52-71DFCC8DD38A}">
      <dgm:prSet/>
      <dgm:spPr/>
      <dgm:t>
        <a:bodyPr/>
        <a:lstStyle/>
        <a:p>
          <a:endParaRPr lang="tr-TR"/>
        </a:p>
      </dgm:t>
    </dgm:pt>
    <dgm:pt modelId="{CBA9DDF6-344D-49EF-B00C-AAC07D696C0D}">
      <dgm:prSet custT="1"/>
      <dgm:spPr/>
      <dgm:t>
        <a:bodyPr/>
        <a:lstStyle/>
        <a:p>
          <a:pPr rtl="0"/>
          <a:r>
            <a:rPr lang="tr-TR" sz="2000" b="0" dirty="0"/>
            <a:t>Biyokimyasal Test </a:t>
          </a:r>
          <a:r>
            <a:rPr lang="tr-TR" sz="2000" b="0" dirty="0" err="1"/>
            <a:t>Besiyerleri</a:t>
          </a:r>
          <a:r>
            <a:rPr lang="tr-TR" sz="2000" b="0" dirty="0"/>
            <a:t> </a:t>
          </a:r>
        </a:p>
      </dgm:t>
    </dgm:pt>
    <dgm:pt modelId="{BDC588EA-6E16-46FE-A992-251C31F173E1}" type="parTrans" cxnId="{7FA34BCD-02F4-4D1A-8AE5-58655A581252}">
      <dgm:prSet/>
      <dgm:spPr/>
      <dgm:t>
        <a:bodyPr/>
        <a:lstStyle/>
        <a:p>
          <a:endParaRPr lang="tr-TR"/>
        </a:p>
      </dgm:t>
    </dgm:pt>
    <dgm:pt modelId="{43FDE0F3-20FE-4FE2-99F5-B32763BA6E3E}" type="sibTrans" cxnId="{7FA34BCD-02F4-4D1A-8AE5-58655A581252}">
      <dgm:prSet/>
      <dgm:spPr/>
      <dgm:t>
        <a:bodyPr/>
        <a:lstStyle/>
        <a:p>
          <a:endParaRPr lang="tr-TR"/>
        </a:p>
      </dgm:t>
    </dgm:pt>
    <dgm:pt modelId="{2420C483-8A3F-4171-87B4-10B665204A91}">
      <dgm:prSet custT="1"/>
      <dgm:spPr/>
      <dgm:t>
        <a:bodyPr/>
        <a:lstStyle/>
        <a:p>
          <a:pPr rtl="0"/>
          <a:r>
            <a:rPr lang="tr-TR" sz="2000" b="0" dirty="0"/>
            <a:t>Tamamlama veya Doğrulama </a:t>
          </a:r>
          <a:r>
            <a:rPr lang="tr-TR" sz="2000" b="0" dirty="0" err="1"/>
            <a:t>Besiyerleri</a:t>
          </a:r>
          <a:r>
            <a:rPr lang="tr-TR" sz="2000" b="0" dirty="0"/>
            <a:t> </a:t>
          </a:r>
        </a:p>
      </dgm:t>
    </dgm:pt>
    <dgm:pt modelId="{2B7CC64B-6ADD-4D47-BFF4-0B8D1B5E1A8E}" type="parTrans" cxnId="{C53F45CB-A2F1-4EA3-A0CD-CAABE82C2E55}">
      <dgm:prSet/>
      <dgm:spPr/>
      <dgm:t>
        <a:bodyPr/>
        <a:lstStyle/>
        <a:p>
          <a:endParaRPr lang="tr-TR"/>
        </a:p>
      </dgm:t>
    </dgm:pt>
    <dgm:pt modelId="{38B8B3EC-1CD0-4458-8C51-F0C8BC3D51E9}" type="sibTrans" cxnId="{C53F45CB-A2F1-4EA3-A0CD-CAABE82C2E55}">
      <dgm:prSet/>
      <dgm:spPr/>
      <dgm:t>
        <a:bodyPr/>
        <a:lstStyle/>
        <a:p>
          <a:endParaRPr lang="tr-TR"/>
        </a:p>
      </dgm:t>
    </dgm:pt>
    <dgm:pt modelId="{BE2DC24C-54D5-4E52-ACFC-43473F29457F}">
      <dgm:prSet custT="1"/>
      <dgm:spPr/>
      <dgm:t>
        <a:bodyPr/>
        <a:lstStyle/>
        <a:p>
          <a:pPr rtl="0"/>
          <a:r>
            <a:rPr lang="tr-TR" sz="2000" b="0" dirty="0"/>
            <a:t>İndirgenmiş </a:t>
          </a:r>
          <a:r>
            <a:rPr lang="tr-TR" sz="2000" b="0" dirty="0" err="1"/>
            <a:t>besiyerleri</a:t>
          </a:r>
          <a:r>
            <a:rPr lang="tr-TR" sz="2000" b="0" dirty="0"/>
            <a:t>  </a:t>
          </a:r>
        </a:p>
      </dgm:t>
    </dgm:pt>
    <dgm:pt modelId="{52D626AC-0776-423A-87F6-C17182CAC566}" type="parTrans" cxnId="{6DEDE0B8-2273-4AE2-ACB7-66651696919E}">
      <dgm:prSet/>
      <dgm:spPr/>
      <dgm:t>
        <a:bodyPr/>
        <a:lstStyle/>
        <a:p>
          <a:endParaRPr lang="tr-TR"/>
        </a:p>
      </dgm:t>
    </dgm:pt>
    <dgm:pt modelId="{4E0F18DE-8233-4347-ABF8-1D145FD77DA0}" type="sibTrans" cxnId="{6DEDE0B8-2273-4AE2-ACB7-66651696919E}">
      <dgm:prSet/>
      <dgm:spPr/>
      <dgm:t>
        <a:bodyPr/>
        <a:lstStyle/>
        <a:p>
          <a:endParaRPr lang="tr-TR"/>
        </a:p>
      </dgm:t>
    </dgm:pt>
    <dgm:pt modelId="{43F46387-3231-4F54-8931-C6670D6C0EF4}" type="pres">
      <dgm:prSet presAssocID="{88EC6BF4-E1D7-4726-A14E-621FF3B19499}" presName="linear" presStyleCnt="0">
        <dgm:presLayoutVars>
          <dgm:animLvl val="lvl"/>
          <dgm:resizeHandles val="exact"/>
        </dgm:presLayoutVars>
      </dgm:prSet>
      <dgm:spPr/>
    </dgm:pt>
    <dgm:pt modelId="{38C54CA2-144C-4EAD-9DFD-8701F71D0D83}" type="pres">
      <dgm:prSet presAssocID="{58987DAB-F0C9-4E94-919C-A14F1F0D797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03C56AB-2206-40C5-8F3D-5C6656CF1CEF}" type="pres">
      <dgm:prSet presAssocID="{5A0A5749-2CA1-4B21-8617-046C3E48EB12}" presName="spacer" presStyleCnt="0"/>
      <dgm:spPr/>
    </dgm:pt>
    <dgm:pt modelId="{63449DD5-AE12-47BA-AA63-CB9559229AB4}" type="pres">
      <dgm:prSet presAssocID="{AF877479-EB5B-4FF6-96EB-DE6B2B44865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6AD952C-90A2-4F75-A1B9-02E453CA408D}" type="pres">
      <dgm:prSet presAssocID="{32D4DAA0-3D56-40F4-93AE-E11AEAA68CED}" presName="spacer" presStyleCnt="0"/>
      <dgm:spPr/>
    </dgm:pt>
    <dgm:pt modelId="{8CEE50DA-CCEB-4592-A886-AEE18BF4708C}" type="pres">
      <dgm:prSet presAssocID="{7A37B401-2A10-487F-A21C-5B65E3F7771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5928066-F938-42DF-9AAF-21F6E339523F}" type="pres">
      <dgm:prSet presAssocID="{6C802B5C-542C-4713-8115-EB14385A8AAA}" presName="spacer" presStyleCnt="0"/>
      <dgm:spPr/>
    </dgm:pt>
    <dgm:pt modelId="{9661DD69-6352-4E23-B578-31124F9839FB}" type="pres">
      <dgm:prSet presAssocID="{0AAF64EC-C459-4BCD-B197-398B922FB64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1BCA6FC-E382-4821-A760-D52F38A0EC80}" type="pres">
      <dgm:prSet presAssocID="{AA42910D-D3EA-474B-A815-9E5DE00B40E0}" presName="spacer" presStyleCnt="0"/>
      <dgm:spPr/>
    </dgm:pt>
    <dgm:pt modelId="{32BF50B6-329C-4FE1-AD86-68272C3D7EDC}" type="pres">
      <dgm:prSet presAssocID="{D1C1D54E-669B-47E1-9628-7C6B558DC68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99E09F0-CD52-4804-956C-34FCBBABEF03}" type="pres">
      <dgm:prSet presAssocID="{EE473C12-9BEE-48AB-9790-933F9575447B}" presName="spacer" presStyleCnt="0"/>
      <dgm:spPr/>
    </dgm:pt>
    <dgm:pt modelId="{F85AB1DA-C7E0-49E3-B317-E0D90B0512FF}" type="pres">
      <dgm:prSet presAssocID="{CBA9DDF6-344D-49EF-B00C-AAC07D696C0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A18F1238-B482-47E4-95F3-A18FFA140A2A}" type="pres">
      <dgm:prSet presAssocID="{43FDE0F3-20FE-4FE2-99F5-B32763BA6E3E}" presName="spacer" presStyleCnt="0"/>
      <dgm:spPr/>
    </dgm:pt>
    <dgm:pt modelId="{06FA9E65-1A8B-493C-90EC-8A55AB44FECE}" type="pres">
      <dgm:prSet presAssocID="{2420C483-8A3F-4171-87B4-10B665204A9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F6B590A-57AC-409A-AABC-AC1BD70C0DDC}" type="pres">
      <dgm:prSet presAssocID="{38B8B3EC-1CD0-4458-8C51-F0C8BC3D51E9}" presName="spacer" presStyleCnt="0"/>
      <dgm:spPr/>
    </dgm:pt>
    <dgm:pt modelId="{AF71862B-8D1C-444B-AE78-ACEA6FB80C95}" type="pres">
      <dgm:prSet presAssocID="{BE2DC24C-54D5-4E52-ACFC-43473F29457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656E1F38-8424-474A-A5D8-404D487B2CCA}" type="presOf" srcId="{7A37B401-2A10-487F-A21C-5B65E3F7771A}" destId="{8CEE50DA-CCEB-4592-A886-AEE18BF4708C}" srcOrd="0" destOrd="0" presId="urn:microsoft.com/office/officeart/2005/8/layout/vList2"/>
    <dgm:cxn modelId="{70E05C3A-6810-4BDD-9C0A-C9C6268E0ED4}" type="presOf" srcId="{D1C1D54E-669B-47E1-9628-7C6B558DC688}" destId="{32BF50B6-329C-4FE1-AD86-68272C3D7EDC}" srcOrd="0" destOrd="0" presId="urn:microsoft.com/office/officeart/2005/8/layout/vList2"/>
    <dgm:cxn modelId="{19F5FC5D-028E-4C90-B475-0E4D3AC4F698}" srcId="{88EC6BF4-E1D7-4726-A14E-621FF3B19499}" destId="{7A37B401-2A10-487F-A21C-5B65E3F7771A}" srcOrd="2" destOrd="0" parTransId="{968BC4CD-135A-4E5A-AC03-358028556E4D}" sibTransId="{6C802B5C-542C-4713-8115-EB14385A8AAA}"/>
    <dgm:cxn modelId="{FB4C6E43-B250-4282-AD02-4926861E9041}" srcId="{88EC6BF4-E1D7-4726-A14E-621FF3B19499}" destId="{58987DAB-F0C9-4E94-919C-A14F1F0D797A}" srcOrd="0" destOrd="0" parTransId="{2665B413-2FA3-4EE0-9236-389D7DAA070C}" sibTransId="{5A0A5749-2CA1-4B21-8617-046C3E48EB12}"/>
    <dgm:cxn modelId="{0FC6D66B-263C-4131-92C6-A888F733D938}" type="presOf" srcId="{2420C483-8A3F-4171-87B4-10B665204A91}" destId="{06FA9E65-1A8B-493C-90EC-8A55AB44FECE}" srcOrd="0" destOrd="0" presId="urn:microsoft.com/office/officeart/2005/8/layout/vList2"/>
    <dgm:cxn modelId="{841AEE8E-4C34-4E01-B5B8-F8B4BB36381B}" type="presOf" srcId="{0AAF64EC-C459-4BCD-B197-398B922FB64B}" destId="{9661DD69-6352-4E23-B578-31124F9839FB}" srcOrd="0" destOrd="0" presId="urn:microsoft.com/office/officeart/2005/8/layout/vList2"/>
    <dgm:cxn modelId="{AC3B1898-66D5-4926-927E-C2D67DDB3DB5}" type="presOf" srcId="{CBA9DDF6-344D-49EF-B00C-AAC07D696C0D}" destId="{F85AB1DA-C7E0-49E3-B317-E0D90B0512FF}" srcOrd="0" destOrd="0" presId="urn:microsoft.com/office/officeart/2005/8/layout/vList2"/>
    <dgm:cxn modelId="{5CD72A9D-A93E-43C7-8A8B-8F37597AB01A}" type="presOf" srcId="{AF877479-EB5B-4FF6-96EB-DE6B2B44865C}" destId="{63449DD5-AE12-47BA-AA63-CB9559229AB4}" srcOrd="0" destOrd="0" presId="urn:microsoft.com/office/officeart/2005/8/layout/vList2"/>
    <dgm:cxn modelId="{9B4E9E9E-AD7E-4A00-9E52-71DFCC8DD38A}" srcId="{88EC6BF4-E1D7-4726-A14E-621FF3B19499}" destId="{D1C1D54E-669B-47E1-9628-7C6B558DC688}" srcOrd="4" destOrd="0" parTransId="{D4E904DA-4059-4585-A8D9-CDBD3146C4AC}" sibTransId="{EE473C12-9BEE-48AB-9790-933F9575447B}"/>
    <dgm:cxn modelId="{48E730A5-1A5E-4CA1-BD75-9F7378F4FE7D}" srcId="{88EC6BF4-E1D7-4726-A14E-621FF3B19499}" destId="{0AAF64EC-C459-4BCD-B197-398B922FB64B}" srcOrd="3" destOrd="0" parTransId="{C61FB57E-7334-4653-8A12-5108559E6583}" sibTransId="{AA42910D-D3EA-474B-A815-9E5DE00B40E0}"/>
    <dgm:cxn modelId="{6DEDE0B8-2273-4AE2-ACB7-66651696919E}" srcId="{88EC6BF4-E1D7-4726-A14E-621FF3B19499}" destId="{BE2DC24C-54D5-4E52-ACFC-43473F29457F}" srcOrd="7" destOrd="0" parTransId="{52D626AC-0776-423A-87F6-C17182CAC566}" sibTransId="{4E0F18DE-8233-4347-ABF8-1D145FD77DA0}"/>
    <dgm:cxn modelId="{35247ABA-C841-461C-8F61-03A009A67219}" type="presOf" srcId="{BE2DC24C-54D5-4E52-ACFC-43473F29457F}" destId="{AF71862B-8D1C-444B-AE78-ACEA6FB80C95}" srcOrd="0" destOrd="0" presId="urn:microsoft.com/office/officeart/2005/8/layout/vList2"/>
    <dgm:cxn modelId="{C53F45CB-A2F1-4EA3-A0CD-CAABE82C2E55}" srcId="{88EC6BF4-E1D7-4726-A14E-621FF3B19499}" destId="{2420C483-8A3F-4171-87B4-10B665204A91}" srcOrd="6" destOrd="0" parTransId="{2B7CC64B-6ADD-4D47-BFF4-0B8D1B5E1A8E}" sibTransId="{38B8B3EC-1CD0-4458-8C51-F0C8BC3D51E9}"/>
    <dgm:cxn modelId="{51A521CD-2006-4361-8EC6-331088E9A9AA}" type="presOf" srcId="{88EC6BF4-E1D7-4726-A14E-621FF3B19499}" destId="{43F46387-3231-4F54-8931-C6670D6C0EF4}" srcOrd="0" destOrd="0" presId="urn:microsoft.com/office/officeart/2005/8/layout/vList2"/>
    <dgm:cxn modelId="{7FA34BCD-02F4-4D1A-8AE5-58655A581252}" srcId="{88EC6BF4-E1D7-4726-A14E-621FF3B19499}" destId="{CBA9DDF6-344D-49EF-B00C-AAC07D696C0D}" srcOrd="5" destOrd="0" parTransId="{BDC588EA-6E16-46FE-A992-251C31F173E1}" sibTransId="{43FDE0F3-20FE-4FE2-99F5-B32763BA6E3E}"/>
    <dgm:cxn modelId="{4821D6E6-CFD7-4647-BC8B-E570F78559B0}" type="presOf" srcId="{58987DAB-F0C9-4E94-919C-A14F1F0D797A}" destId="{38C54CA2-144C-4EAD-9DFD-8701F71D0D83}" srcOrd="0" destOrd="0" presId="urn:microsoft.com/office/officeart/2005/8/layout/vList2"/>
    <dgm:cxn modelId="{0E1979EA-02AE-4776-962B-D1DBD21B6DE3}" srcId="{88EC6BF4-E1D7-4726-A14E-621FF3B19499}" destId="{AF877479-EB5B-4FF6-96EB-DE6B2B44865C}" srcOrd="1" destOrd="0" parTransId="{D7138A52-BE34-4102-BB17-4AC75889FD47}" sibTransId="{32D4DAA0-3D56-40F4-93AE-E11AEAA68CED}"/>
    <dgm:cxn modelId="{D034396C-D32B-4802-AB8A-B3D529499252}" type="presParOf" srcId="{43F46387-3231-4F54-8931-C6670D6C0EF4}" destId="{38C54CA2-144C-4EAD-9DFD-8701F71D0D83}" srcOrd="0" destOrd="0" presId="urn:microsoft.com/office/officeart/2005/8/layout/vList2"/>
    <dgm:cxn modelId="{7B743D46-58A5-43F7-9E9E-1FE53B6F14F9}" type="presParOf" srcId="{43F46387-3231-4F54-8931-C6670D6C0EF4}" destId="{E03C56AB-2206-40C5-8F3D-5C6656CF1CEF}" srcOrd="1" destOrd="0" presId="urn:microsoft.com/office/officeart/2005/8/layout/vList2"/>
    <dgm:cxn modelId="{3DCF7725-3C28-4721-8C76-6D03B816F29B}" type="presParOf" srcId="{43F46387-3231-4F54-8931-C6670D6C0EF4}" destId="{63449DD5-AE12-47BA-AA63-CB9559229AB4}" srcOrd="2" destOrd="0" presId="urn:microsoft.com/office/officeart/2005/8/layout/vList2"/>
    <dgm:cxn modelId="{003B3F4B-C3F1-4EDF-ABB4-60A865A56597}" type="presParOf" srcId="{43F46387-3231-4F54-8931-C6670D6C0EF4}" destId="{56AD952C-90A2-4F75-A1B9-02E453CA408D}" srcOrd="3" destOrd="0" presId="urn:microsoft.com/office/officeart/2005/8/layout/vList2"/>
    <dgm:cxn modelId="{4C10C3B5-C896-48AE-A44F-81EEF4DA56DE}" type="presParOf" srcId="{43F46387-3231-4F54-8931-C6670D6C0EF4}" destId="{8CEE50DA-CCEB-4592-A886-AEE18BF4708C}" srcOrd="4" destOrd="0" presId="urn:microsoft.com/office/officeart/2005/8/layout/vList2"/>
    <dgm:cxn modelId="{CB08C56D-DA62-4418-ADD6-69238FA87A23}" type="presParOf" srcId="{43F46387-3231-4F54-8931-C6670D6C0EF4}" destId="{65928066-F938-42DF-9AAF-21F6E339523F}" srcOrd="5" destOrd="0" presId="urn:microsoft.com/office/officeart/2005/8/layout/vList2"/>
    <dgm:cxn modelId="{49EC3AA7-C238-43C3-922A-F70269529B15}" type="presParOf" srcId="{43F46387-3231-4F54-8931-C6670D6C0EF4}" destId="{9661DD69-6352-4E23-B578-31124F9839FB}" srcOrd="6" destOrd="0" presId="urn:microsoft.com/office/officeart/2005/8/layout/vList2"/>
    <dgm:cxn modelId="{9E77740C-BB9C-4F1F-88A7-641DC2D2FD07}" type="presParOf" srcId="{43F46387-3231-4F54-8931-C6670D6C0EF4}" destId="{B1BCA6FC-E382-4821-A760-D52F38A0EC80}" srcOrd="7" destOrd="0" presId="urn:microsoft.com/office/officeart/2005/8/layout/vList2"/>
    <dgm:cxn modelId="{577C81B2-EFF2-453C-9BAA-FA99D3520D22}" type="presParOf" srcId="{43F46387-3231-4F54-8931-C6670D6C0EF4}" destId="{32BF50B6-329C-4FE1-AD86-68272C3D7EDC}" srcOrd="8" destOrd="0" presId="urn:microsoft.com/office/officeart/2005/8/layout/vList2"/>
    <dgm:cxn modelId="{06B1D905-78EE-4127-BD3F-9FA479F34980}" type="presParOf" srcId="{43F46387-3231-4F54-8931-C6670D6C0EF4}" destId="{799E09F0-CD52-4804-956C-34FCBBABEF03}" srcOrd="9" destOrd="0" presId="urn:microsoft.com/office/officeart/2005/8/layout/vList2"/>
    <dgm:cxn modelId="{027FB79F-5C88-4171-A0B2-FF4ACB694B9F}" type="presParOf" srcId="{43F46387-3231-4F54-8931-C6670D6C0EF4}" destId="{F85AB1DA-C7E0-49E3-B317-E0D90B0512FF}" srcOrd="10" destOrd="0" presId="urn:microsoft.com/office/officeart/2005/8/layout/vList2"/>
    <dgm:cxn modelId="{DFF3D128-6188-4E6B-924D-057AC822E6DC}" type="presParOf" srcId="{43F46387-3231-4F54-8931-C6670D6C0EF4}" destId="{A18F1238-B482-47E4-95F3-A18FFA140A2A}" srcOrd="11" destOrd="0" presId="urn:microsoft.com/office/officeart/2005/8/layout/vList2"/>
    <dgm:cxn modelId="{E0104639-3A18-46E4-AC43-83E0F90FB174}" type="presParOf" srcId="{43F46387-3231-4F54-8931-C6670D6C0EF4}" destId="{06FA9E65-1A8B-493C-90EC-8A55AB44FECE}" srcOrd="12" destOrd="0" presId="urn:microsoft.com/office/officeart/2005/8/layout/vList2"/>
    <dgm:cxn modelId="{779B623A-C618-4690-8D4E-8321A358EC9E}" type="presParOf" srcId="{43F46387-3231-4F54-8931-C6670D6C0EF4}" destId="{8F6B590A-57AC-409A-AABC-AC1BD70C0DDC}" srcOrd="13" destOrd="0" presId="urn:microsoft.com/office/officeart/2005/8/layout/vList2"/>
    <dgm:cxn modelId="{3762B956-2910-4061-924D-22E46AF7F508}" type="presParOf" srcId="{43F46387-3231-4F54-8931-C6670D6C0EF4}" destId="{AF71862B-8D1C-444B-AE78-ACEA6FB80C9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A6505-D3E1-477B-AADE-D9378FC405C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tr-TR"/>
        </a:p>
      </dgm:t>
    </dgm:pt>
    <dgm:pt modelId="{CE4F7E0B-9369-4C90-A0A0-DC3E90B8DD95}">
      <dgm:prSet custT="1"/>
      <dgm:spPr/>
      <dgm:t>
        <a:bodyPr/>
        <a:lstStyle/>
        <a:p>
          <a:pPr rtl="0"/>
          <a:r>
            <a:rPr lang="tr-TR" sz="1800" dirty="0"/>
            <a:t>Bileşimine çeşitli indikatörler ve test edilecek kimyasal maddeler (karbonhidratlar, </a:t>
          </a:r>
          <a:r>
            <a:rPr lang="tr-TR" sz="1800" dirty="0" err="1"/>
            <a:t>arjinin</a:t>
          </a:r>
          <a:r>
            <a:rPr lang="tr-TR" sz="1800" dirty="0"/>
            <a:t>, üre, nitrat, </a:t>
          </a:r>
          <a:r>
            <a:rPr lang="tr-TR" sz="1800" dirty="0" err="1"/>
            <a:t>sitrat</a:t>
          </a:r>
          <a:r>
            <a:rPr lang="tr-TR" sz="1800" dirty="0"/>
            <a:t> vb.) eklenerek hazırlanan sıvı veya katı </a:t>
          </a:r>
          <a:r>
            <a:rPr lang="tr-TR" sz="1800" dirty="0" err="1"/>
            <a:t>besiyerleridir</a:t>
          </a:r>
          <a:r>
            <a:rPr lang="tr-TR" sz="1800" dirty="0"/>
            <a:t>.</a:t>
          </a:r>
        </a:p>
      </dgm:t>
    </dgm:pt>
    <dgm:pt modelId="{2509B7FD-F66A-49F6-B1E9-B0962BE56C55}" type="parTrans" cxnId="{A9294D01-99CE-4201-B069-80E44A6B5390}">
      <dgm:prSet/>
      <dgm:spPr/>
      <dgm:t>
        <a:bodyPr/>
        <a:lstStyle/>
        <a:p>
          <a:endParaRPr lang="tr-TR"/>
        </a:p>
      </dgm:t>
    </dgm:pt>
    <dgm:pt modelId="{80036B91-76E4-4208-A0AB-94578CA89EB1}" type="sibTrans" cxnId="{A9294D01-99CE-4201-B069-80E44A6B5390}">
      <dgm:prSet/>
      <dgm:spPr/>
      <dgm:t>
        <a:bodyPr/>
        <a:lstStyle/>
        <a:p>
          <a:endParaRPr lang="tr-TR"/>
        </a:p>
      </dgm:t>
    </dgm:pt>
    <dgm:pt modelId="{A1107708-DC2A-4D84-A929-3AD59A7DF34C}">
      <dgm:prSet custT="1"/>
      <dgm:spPr/>
      <dgm:t>
        <a:bodyPr/>
        <a:lstStyle/>
        <a:p>
          <a:pPr rtl="0"/>
          <a:r>
            <a:rPr lang="tr-TR" sz="1800" dirty="0" err="1"/>
            <a:t>Besiyerinde</a:t>
          </a:r>
          <a:r>
            <a:rPr lang="tr-TR" sz="1800" dirty="0"/>
            <a:t> mikroorganizmaların test edilen maddeyi biyokimyasal değişime uğratıp uğratmadığı test edilir.</a:t>
          </a:r>
        </a:p>
      </dgm:t>
    </dgm:pt>
    <dgm:pt modelId="{0412EC48-B1AB-4910-B3BF-23B557E49D89}" type="sibTrans" cxnId="{A73ACD47-4CCE-4E00-8A8C-6049B18C8A06}">
      <dgm:prSet/>
      <dgm:spPr/>
      <dgm:t>
        <a:bodyPr/>
        <a:lstStyle/>
        <a:p>
          <a:endParaRPr lang="tr-TR"/>
        </a:p>
      </dgm:t>
    </dgm:pt>
    <dgm:pt modelId="{54AC3535-4B84-4C06-BE60-E914EE00666F}" type="parTrans" cxnId="{A73ACD47-4CCE-4E00-8A8C-6049B18C8A06}">
      <dgm:prSet/>
      <dgm:spPr/>
      <dgm:t>
        <a:bodyPr/>
        <a:lstStyle/>
        <a:p>
          <a:endParaRPr lang="tr-TR"/>
        </a:p>
      </dgm:t>
    </dgm:pt>
    <dgm:pt modelId="{0D76B30F-68B2-4DD1-8574-1E63596546D0}" type="pres">
      <dgm:prSet presAssocID="{EB6A6505-D3E1-477B-AADE-D9378FC405C7}" presName="linear" presStyleCnt="0">
        <dgm:presLayoutVars>
          <dgm:animLvl val="lvl"/>
          <dgm:resizeHandles val="exact"/>
        </dgm:presLayoutVars>
      </dgm:prSet>
      <dgm:spPr/>
    </dgm:pt>
    <dgm:pt modelId="{587C13EE-D3D5-4643-873F-B2D3433599DC}" type="pres">
      <dgm:prSet presAssocID="{CE4F7E0B-9369-4C90-A0A0-DC3E90B8DD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53C7C1-B1C2-4616-B906-A735FE06F73D}" type="pres">
      <dgm:prSet presAssocID="{80036B91-76E4-4208-A0AB-94578CA89EB1}" presName="spacer" presStyleCnt="0"/>
      <dgm:spPr/>
    </dgm:pt>
    <dgm:pt modelId="{C8F253F0-95B7-484D-B287-3E89446ACD9D}" type="pres">
      <dgm:prSet presAssocID="{A1107708-DC2A-4D84-A929-3AD59A7DF3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294D01-99CE-4201-B069-80E44A6B5390}" srcId="{EB6A6505-D3E1-477B-AADE-D9378FC405C7}" destId="{CE4F7E0B-9369-4C90-A0A0-DC3E90B8DD95}" srcOrd="0" destOrd="0" parTransId="{2509B7FD-F66A-49F6-B1E9-B0962BE56C55}" sibTransId="{80036B91-76E4-4208-A0AB-94578CA89EB1}"/>
    <dgm:cxn modelId="{9887CB1E-82CC-4EC0-8701-C50D68177859}" type="presOf" srcId="{A1107708-DC2A-4D84-A929-3AD59A7DF34C}" destId="{C8F253F0-95B7-484D-B287-3E89446ACD9D}" srcOrd="0" destOrd="0" presId="urn:microsoft.com/office/officeart/2005/8/layout/vList2"/>
    <dgm:cxn modelId="{A73ACD47-4CCE-4E00-8A8C-6049B18C8A06}" srcId="{EB6A6505-D3E1-477B-AADE-D9378FC405C7}" destId="{A1107708-DC2A-4D84-A929-3AD59A7DF34C}" srcOrd="1" destOrd="0" parTransId="{54AC3535-4B84-4C06-BE60-E914EE00666F}" sibTransId="{0412EC48-B1AB-4910-B3BF-23B557E49D89}"/>
    <dgm:cxn modelId="{D710106F-5602-48F7-9451-426FFFB68600}" type="presOf" srcId="{CE4F7E0B-9369-4C90-A0A0-DC3E90B8DD95}" destId="{587C13EE-D3D5-4643-873F-B2D3433599DC}" srcOrd="0" destOrd="0" presId="urn:microsoft.com/office/officeart/2005/8/layout/vList2"/>
    <dgm:cxn modelId="{FB381EBB-B16F-4F97-B4D5-454489D18F86}" type="presOf" srcId="{EB6A6505-D3E1-477B-AADE-D9378FC405C7}" destId="{0D76B30F-68B2-4DD1-8574-1E63596546D0}" srcOrd="0" destOrd="0" presId="urn:microsoft.com/office/officeart/2005/8/layout/vList2"/>
    <dgm:cxn modelId="{F3DBE663-F8C1-445A-9F2C-0C4F1F4C080F}" type="presParOf" srcId="{0D76B30F-68B2-4DD1-8574-1E63596546D0}" destId="{587C13EE-D3D5-4643-873F-B2D3433599DC}" srcOrd="0" destOrd="0" presId="urn:microsoft.com/office/officeart/2005/8/layout/vList2"/>
    <dgm:cxn modelId="{0E02F634-D025-452C-8B32-CDF646F448FF}" type="presParOf" srcId="{0D76B30F-68B2-4DD1-8574-1E63596546D0}" destId="{3A53C7C1-B1C2-4616-B906-A735FE06F73D}" srcOrd="1" destOrd="0" presId="urn:microsoft.com/office/officeart/2005/8/layout/vList2"/>
    <dgm:cxn modelId="{7B6488C1-C9E6-42ED-9F71-A481949A6D2C}" type="presParOf" srcId="{0D76B30F-68B2-4DD1-8574-1E63596546D0}" destId="{C8F253F0-95B7-484D-B287-3E89446ACD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74DEC-0E74-4680-8A60-6A62AB84C90D}">
      <dsp:nvSpPr>
        <dsp:cNvPr id="0" name=""/>
        <dsp:cNvSpPr/>
      </dsp:nvSpPr>
      <dsp:spPr>
        <a:xfrm>
          <a:off x="260739" y="1397344"/>
          <a:ext cx="2426760" cy="121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 err="1"/>
            <a:t>Besiyeri</a:t>
          </a:r>
          <a:r>
            <a:rPr lang="tr-TR" sz="2800" kern="1200" dirty="0"/>
            <a:t> Çeşitleri </a:t>
          </a:r>
        </a:p>
      </dsp:txBody>
      <dsp:txXfrm>
        <a:off x="296278" y="1432883"/>
        <a:ext cx="2355682" cy="1142302"/>
      </dsp:txXfrm>
    </dsp:sp>
    <dsp:sp modelId="{774069B0-044C-4410-A6A5-2D333A03A9D9}">
      <dsp:nvSpPr>
        <dsp:cNvPr id="0" name=""/>
        <dsp:cNvSpPr/>
      </dsp:nvSpPr>
      <dsp:spPr>
        <a:xfrm rot="18289469">
          <a:off x="2322944" y="1279094"/>
          <a:ext cx="169981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99815" y="2724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3130356" y="1263845"/>
        <a:ext cx="84990" cy="84990"/>
      </dsp:txXfrm>
    </dsp:sp>
    <dsp:sp modelId="{16C3B70E-0299-4567-8156-B2661DB66A69}">
      <dsp:nvSpPr>
        <dsp:cNvPr id="0" name=""/>
        <dsp:cNvSpPr/>
      </dsp:nvSpPr>
      <dsp:spPr>
        <a:xfrm>
          <a:off x="3658204" y="1957"/>
          <a:ext cx="2426760" cy="121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Fiziksel Özelliklerine Göre </a:t>
          </a:r>
          <a:endParaRPr lang="tr-TR" sz="2000" kern="1200" dirty="0"/>
        </a:p>
      </dsp:txBody>
      <dsp:txXfrm>
        <a:off x="3693743" y="37496"/>
        <a:ext cx="2355682" cy="1142302"/>
      </dsp:txXfrm>
    </dsp:sp>
    <dsp:sp modelId="{0FCBA30E-B678-405C-BBED-070796E93F4E}">
      <dsp:nvSpPr>
        <dsp:cNvPr id="0" name=""/>
        <dsp:cNvSpPr/>
      </dsp:nvSpPr>
      <dsp:spPr>
        <a:xfrm>
          <a:off x="2687499" y="1976788"/>
          <a:ext cx="97070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70704" y="2724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3148584" y="1979766"/>
        <a:ext cx="48535" cy="48535"/>
      </dsp:txXfrm>
    </dsp:sp>
    <dsp:sp modelId="{6C098F4E-18D8-4543-B225-DBE98FE15E97}">
      <dsp:nvSpPr>
        <dsp:cNvPr id="0" name=""/>
        <dsp:cNvSpPr/>
      </dsp:nvSpPr>
      <dsp:spPr>
        <a:xfrm>
          <a:off x="3658204" y="1397344"/>
          <a:ext cx="2426760" cy="121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Kaynaklarına Göre </a:t>
          </a:r>
          <a:endParaRPr lang="tr-TR" sz="2000" kern="1200" dirty="0"/>
        </a:p>
      </dsp:txBody>
      <dsp:txXfrm>
        <a:off x="3693743" y="1432883"/>
        <a:ext cx="2355682" cy="1142302"/>
      </dsp:txXfrm>
    </dsp:sp>
    <dsp:sp modelId="{431D4491-CBA6-4394-B94D-765848EE8C5F}">
      <dsp:nvSpPr>
        <dsp:cNvPr id="0" name=""/>
        <dsp:cNvSpPr/>
      </dsp:nvSpPr>
      <dsp:spPr>
        <a:xfrm rot="3310531">
          <a:off x="2322944" y="2674482"/>
          <a:ext cx="169981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99815" y="2724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600" kern="1200"/>
        </a:p>
      </dsp:txBody>
      <dsp:txXfrm>
        <a:off x="3130356" y="2659232"/>
        <a:ext cx="84990" cy="84990"/>
      </dsp:txXfrm>
    </dsp:sp>
    <dsp:sp modelId="{87F79DFB-32C4-4161-B8D3-27960EBBFCC4}">
      <dsp:nvSpPr>
        <dsp:cNvPr id="0" name=""/>
        <dsp:cNvSpPr/>
      </dsp:nvSpPr>
      <dsp:spPr>
        <a:xfrm>
          <a:off x="3658204" y="2792731"/>
          <a:ext cx="2426760" cy="1213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Kullanım Amacına Göre </a:t>
          </a:r>
          <a:endParaRPr lang="tr-TR" sz="2000" kern="1200" dirty="0"/>
        </a:p>
      </dsp:txBody>
      <dsp:txXfrm>
        <a:off x="3693743" y="2828270"/>
        <a:ext cx="2355682" cy="1142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5521D-1FEA-4450-B3A0-526F7CABEC7B}">
      <dsp:nvSpPr>
        <dsp:cNvPr id="0" name=""/>
        <dsp:cNvSpPr/>
      </dsp:nvSpPr>
      <dsp:spPr>
        <a:xfrm>
          <a:off x="2164535" y="493"/>
          <a:ext cx="5552999" cy="1923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Bileşimine kıvam verici, katılaştırıcı madde katılmış </a:t>
          </a:r>
          <a:r>
            <a:rPr lang="tr-TR" sz="1800" kern="1200" dirty="0" err="1"/>
            <a:t>besiyerleridir</a:t>
          </a:r>
          <a:r>
            <a:rPr lang="tr-TR" sz="1800" kern="1200" dirty="0"/>
            <a:t>. Katılaştırıcı madde olarak en çok </a:t>
          </a:r>
          <a:r>
            <a:rPr lang="tr-TR" sz="1800" kern="1200" dirty="0" err="1"/>
            <a:t>agar</a:t>
          </a:r>
          <a:r>
            <a:rPr lang="tr-TR" sz="1800" kern="1200" dirty="0"/>
            <a:t> daha az olarak da jelâtin. Örneğin </a:t>
          </a:r>
          <a:r>
            <a:rPr lang="tr-TR" sz="1800" kern="1200" dirty="0" err="1"/>
            <a:t>Nutrient</a:t>
          </a:r>
          <a:r>
            <a:rPr lang="tr-TR" sz="1800" kern="1200" dirty="0"/>
            <a:t> </a:t>
          </a:r>
          <a:r>
            <a:rPr lang="tr-TR" sz="1800" kern="1200" dirty="0" err="1"/>
            <a:t>Agar</a:t>
          </a:r>
          <a:r>
            <a:rPr lang="tr-TR" sz="1800" kern="1200" dirty="0"/>
            <a:t>, EMB </a:t>
          </a:r>
          <a:r>
            <a:rPr lang="tr-TR" sz="1800" kern="1200" dirty="0" err="1"/>
            <a:t>Agar</a:t>
          </a:r>
          <a:r>
            <a:rPr lang="tr-TR" sz="1800" kern="1200" dirty="0"/>
            <a:t> gibi.</a:t>
          </a:r>
          <a:endParaRPr lang="tr-TR" sz="2000" kern="1200" dirty="0"/>
        </a:p>
      </dsp:txBody>
      <dsp:txXfrm>
        <a:off x="2164535" y="240976"/>
        <a:ext cx="4831552" cy="1442895"/>
      </dsp:txXfrm>
    </dsp:sp>
    <dsp:sp modelId="{8F330716-F99F-45B1-947B-B13A8F9BC2B4}">
      <dsp:nvSpPr>
        <dsp:cNvPr id="0" name=""/>
        <dsp:cNvSpPr/>
      </dsp:nvSpPr>
      <dsp:spPr>
        <a:xfrm>
          <a:off x="301074" y="246333"/>
          <a:ext cx="1863460" cy="1432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Katı </a:t>
          </a:r>
          <a:r>
            <a:rPr lang="tr-TR" sz="2400" b="1" kern="1200" dirty="0" err="1"/>
            <a:t>Besiyerleri</a:t>
          </a:r>
          <a:r>
            <a:rPr lang="tr-TR" sz="2400" b="1" kern="1200" dirty="0"/>
            <a:t> </a:t>
          </a:r>
        </a:p>
      </dsp:txBody>
      <dsp:txXfrm>
        <a:off x="370987" y="316246"/>
        <a:ext cx="1723634" cy="1292353"/>
      </dsp:txXfrm>
    </dsp:sp>
    <dsp:sp modelId="{7D412498-E75D-4035-B4AB-933206D25D3E}">
      <dsp:nvSpPr>
        <dsp:cNvPr id="0" name=""/>
        <dsp:cNvSpPr/>
      </dsp:nvSpPr>
      <dsp:spPr>
        <a:xfrm>
          <a:off x="2045924" y="2116739"/>
          <a:ext cx="5789805" cy="19238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İçinde katılaştırıcı madde bulunmayan daha çok mikroorganizmaların üremesini teşvik edici  </a:t>
          </a:r>
          <a:r>
            <a:rPr lang="tr-TR" sz="1800" kern="1200" dirty="0" err="1"/>
            <a:t>besiyerleridir</a:t>
          </a:r>
          <a:r>
            <a:rPr lang="tr-TR" sz="1800" kern="1200" dirty="0"/>
            <a:t>. Örneğin </a:t>
          </a:r>
          <a:r>
            <a:rPr lang="tr-TR" sz="1800" kern="1200" dirty="0" err="1"/>
            <a:t>peptonlu</a:t>
          </a:r>
          <a:r>
            <a:rPr lang="tr-TR" sz="1800" kern="1200" dirty="0"/>
            <a:t> su, </a:t>
          </a:r>
          <a:r>
            <a:rPr lang="tr-TR" sz="1800" kern="1200" dirty="0" err="1"/>
            <a:t>Nutrient</a:t>
          </a:r>
          <a:r>
            <a:rPr lang="tr-TR" sz="1800" kern="1200" dirty="0"/>
            <a:t> </a:t>
          </a:r>
          <a:r>
            <a:rPr lang="tr-TR" sz="1800" kern="1200" dirty="0" err="1"/>
            <a:t>Broth</a:t>
          </a:r>
          <a:r>
            <a:rPr lang="tr-TR" sz="1800" kern="1200" dirty="0"/>
            <a:t> .</a:t>
          </a:r>
        </a:p>
      </dsp:txBody>
      <dsp:txXfrm>
        <a:off x="2045924" y="2357222"/>
        <a:ext cx="5068358" cy="1442895"/>
      </dsp:txXfrm>
    </dsp:sp>
    <dsp:sp modelId="{4F7B4AE6-4A25-4967-AEDB-9AB6F500B8EA}">
      <dsp:nvSpPr>
        <dsp:cNvPr id="0" name=""/>
        <dsp:cNvSpPr/>
      </dsp:nvSpPr>
      <dsp:spPr>
        <a:xfrm>
          <a:off x="201499" y="2283865"/>
          <a:ext cx="1863043" cy="1447396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Sıvı </a:t>
          </a:r>
          <a:r>
            <a:rPr lang="tr-TR" sz="2400" b="1" kern="1200" dirty="0" err="1"/>
            <a:t>Besiyerleri</a:t>
          </a:r>
          <a:r>
            <a:rPr lang="tr-TR" sz="2400" b="1" kern="1200" dirty="0"/>
            <a:t> </a:t>
          </a:r>
          <a:endParaRPr lang="tr-TR" sz="2400" kern="1200" dirty="0"/>
        </a:p>
      </dsp:txBody>
      <dsp:txXfrm>
        <a:off x="272155" y="2354521"/>
        <a:ext cx="1721731" cy="1306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0AA20-C41A-423B-807F-A834CD992446}">
      <dsp:nvSpPr>
        <dsp:cNvPr id="0" name=""/>
        <dsp:cNvSpPr/>
      </dsp:nvSpPr>
      <dsp:spPr>
        <a:xfrm>
          <a:off x="1980768" y="0"/>
          <a:ext cx="5653793" cy="1847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Et suyu , balık unu, yumurta sarısı, karaciğer gibi hayvansal kaynaklar içeren </a:t>
          </a:r>
          <a:r>
            <a:rPr lang="tr-TR" sz="2000" kern="1200" dirty="0" err="1"/>
            <a:t>besiyerleridir</a:t>
          </a:r>
          <a:r>
            <a:rPr lang="tr-TR" sz="2000" kern="1200" dirty="0"/>
            <a:t>.</a:t>
          </a:r>
        </a:p>
      </dsp:txBody>
      <dsp:txXfrm>
        <a:off x="1980768" y="230942"/>
        <a:ext cx="4960967" cy="1385651"/>
      </dsp:txXfrm>
    </dsp:sp>
    <dsp:sp modelId="{CFA65C38-B138-44FC-B5BB-4C9230B298A3}">
      <dsp:nvSpPr>
        <dsp:cNvPr id="0" name=""/>
        <dsp:cNvSpPr/>
      </dsp:nvSpPr>
      <dsp:spPr>
        <a:xfrm>
          <a:off x="87" y="70550"/>
          <a:ext cx="1980592" cy="1707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Hayvansal Kaynaklı </a:t>
          </a:r>
          <a:r>
            <a:rPr lang="tr-TR" sz="2400" b="1" kern="1200" dirty="0" err="1"/>
            <a:t>Besiyerleri</a:t>
          </a:r>
          <a:r>
            <a:rPr lang="tr-TR" sz="2400" b="1" kern="1200" dirty="0"/>
            <a:t>  </a:t>
          </a:r>
          <a:endParaRPr lang="tr-TR" sz="2400" kern="1200" dirty="0"/>
        </a:p>
      </dsp:txBody>
      <dsp:txXfrm>
        <a:off x="83434" y="153897"/>
        <a:ext cx="1813898" cy="1540687"/>
      </dsp:txXfrm>
    </dsp:sp>
    <dsp:sp modelId="{7C98F4AA-6E13-4EF6-97B6-0C5C79B7DDC9}">
      <dsp:nvSpPr>
        <dsp:cNvPr id="0" name=""/>
        <dsp:cNvSpPr/>
      </dsp:nvSpPr>
      <dsp:spPr>
        <a:xfrm>
          <a:off x="1927350" y="2032763"/>
          <a:ext cx="5703983" cy="18475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Portakal serumu, patates </a:t>
          </a:r>
          <a:r>
            <a:rPr lang="tr-TR" sz="2000" kern="1200" dirty="0" err="1"/>
            <a:t>ekstraktı</a:t>
          </a:r>
          <a:r>
            <a:rPr lang="tr-TR" sz="2000" kern="1200" dirty="0"/>
            <a:t> gibi bitkisel kaynaklar içeren </a:t>
          </a:r>
          <a:r>
            <a:rPr lang="tr-TR" sz="2000" kern="1200" dirty="0" err="1"/>
            <a:t>besiyerleridir</a:t>
          </a:r>
          <a:r>
            <a:rPr lang="tr-TR" sz="2000" kern="1200" dirty="0"/>
            <a:t>.</a:t>
          </a:r>
        </a:p>
      </dsp:txBody>
      <dsp:txXfrm>
        <a:off x="1927350" y="2263705"/>
        <a:ext cx="5011157" cy="1385651"/>
      </dsp:txXfrm>
    </dsp:sp>
    <dsp:sp modelId="{3419CAE5-ACDE-4D1B-BD31-0E52E19ABBC7}">
      <dsp:nvSpPr>
        <dsp:cNvPr id="0" name=""/>
        <dsp:cNvSpPr/>
      </dsp:nvSpPr>
      <dsp:spPr>
        <a:xfrm>
          <a:off x="12914" y="2177905"/>
          <a:ext cx="1924122" cy="1584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Bitkisel Kaynaklı </a:t>
          </a:r>
          <a:r>
            <a:rPr lang="tr-TR" sz="2400" b="1" kern="1200" dirty="0" err="1"/>
            <a:t>Besiyerleri</a:t>
          </a:r>
          <a:r>
            <a:rPr lang="tr-TR" sz="2400" b="1" kern="1200" dirty="0"/>
            <a:t> </a:t>
          </a:r>
          <a:endParaRPr lang="tr-TR" sz="2400" kern="1200" dirty="0"/>
        </a:p>
      </dsp:txBody>
      <dsp:txXfrm>
        <a:off x="90286" y="2255277"/>
        <a:ext cx="1769378" cy="1430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93E0A-891D-40E6-B304-4BE5F907C4E8}">
      <dsp:nvSpPr>
        <dsp:cNvPr id="0" name=""/>
        <dsp:cNvSpPr/>
      </dsp:nvSpPr>
      <dsp:spPr>
        <a:xfrm>
          <a:off x="248301" y="538890"/>
          <a:ext cx="947009" cy="94700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2B85DC-51A3-4102-A1DE-968321AFF207}">
      <dsp:nvSpPr>
        <dsp:cNvPr id="0" name=""/>
        <dsp:cNvSpPr/>
      </dsp:nvSpPr>
      <dsp:spPr>
        <a:xfrm>
          <a:off x="721806" y="538890"/>
          <a:ext cx="5052642" cy="94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Genel </a:t>
          </a:r>
          <a:r>
            <a:rPr lang="tr-TR" sz="2400" b="1" kern="1200" dirty="0" err="1"/>
            <a:t>Besiyerleri</a:t>
          </a:r>
          <a:r>
            <a:rPr lang="tr-TR" sz="2400" b="1" kern="1200" dirty="0"/>
            <a:t> </a:t>
          </a:r>
        </a:p>
      </dsp:txBody>
      <dsp:txXfrm>
        <a:off x="721806" y="538890"/>
        <a:ext cx="5052642" cy="947009"/>
      </dsp:txXfrm>
    </dsp:sp>
    <dsp:sp modelId="{5EDB7363-921E-432F-B9F2-4BB018BA0CD6}">
      <dsp:nvSpPr>
        <dsp:cNvPr id="0" name=""/>
        <dsp:cNvSpPr/>
      </dsp:nvSpPr>
      <dsp:spPr>
        <a:xfrm>
          <a:off x="248301" y="1485900"/>
          <a:ext cx="947009" cy="94700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7A2010-35A7-4D06-8768-6EBE4A523922}">
      <dsp:nvSpPr>
        <dsp:cNvPr id="0" name=""/>
        <dsp:cNvSpPr/>
      </dsp:nvSpPr>
      <dsp:spPr>
        <a:xfrm>
          <a:off x="721806" y="1485900"/>
          <a:ext cx="5052642" cy="94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Özel </a:t>
          </a:r>
          <a:r>
            <a:rPr lang="tr-TR" sz="2400" b="1" kern="1200" dirty="0" err="1"/>
            <a:t>Besiyerleri</a:t>
          </a:r>
          <a:r>
            <a:rPr lang="tr-TR" sz="2400" b="1" kern="1200" dirty="0"/>
            <a:t> </a:t>
          </a:r>
          <a:endParaRPr lang="tr-TR" sz="2400" kern="1200" dirty="0"/>
        </a:p>
      </dsp:txBody>
      <dsp:txXfrm>
        <a:off x="721806" y="1485900"/>
        <a:ext cx="5052642" cy="947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4757C-4B58-4FA4-BDDF-5B7FFF09F614}">
      <dsp:nvSpPr>
        <dsp:cNvPr id="0" name=""/>
        <dsp:cNvSpPr/>
      </dsp:nvSpPr>
      <dsp:spPr>
        <a:xfrm>
          <a:off x="0" y="407498"/>
          <a:ext cx="2135692" cy="21356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Birçok mikroorganizmanın üremesine olanak sağlayan </a:t>
          </a:r>
          <a:r>
            <a:rPr lang="tr-TR" sz="1600" kern="1200" dirty="0" err="1"/>
            <a:t>besiyerleridir</a:t>
          </a:r>
          <a:r>
            <a:rPr lang="tr-TR" sz="1600" kern="1200" dirty="0"/>
            <a:t>. </a:t>
          </a:r>
        </a:p>
      </dsp:txBody>
      <dsp:txXfrm>
        <a:off x="312765" y="720263"/>
        <a:ext cx="1510162" cy="1510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54CA2-144C-4EAD-9DFD-8701F71D0D83}">
      <dsp:nvSpPr>
        <dsp:cNvPr id="0" name=""/>
        <dsp:cNvSpPr/>
      </dsp:nvSpPr>
      <dsp:spPr>
        <a:xfrm>
          <a:off x="0" y="54815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/>
            <a:t>Canlandırma </a:t>
          </a:r>
          <a:r>
            <a:rPr lang="tr-TR" sz="2000" b="0" kern="1200" dirty="0" err="1"/>
            <a:t>Besiyerleri</a:t>
          </a:r>
          <a:r>
            <a:rPr lang="tr-TR" sz="2000" b="0" kern="1200" dirty="0"/>
            <a:t>: </a:t>
          </a:r>
        </a:p>
      </dsp:txBody>
      <dsp:txXfrm>
        <a:off x="24674" y="79489"/>
        <a:ext cx="5325385" cy="456092"/>
      </dsp:txXfrm>
    </dsp:sp>
    <dsp:sp modelId="{63449DD5-AE12-47BA-AA63-CB9559229AB4}">
      <dsp:nvSpPr>
        <dsp:cNvPr id="0" name=""/>
        <dsp:cNvSpPr/>
      </dsp:nvSpPr>
      <dsp:spPr>
        <a:xfrm>
          <a:off x="0" y="638015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 err="1"/>
            <a:t>Selektif</a:t>
          </a:r>
          <a:r>
            <a:rPr lang="tr-TR" sz="2000" b="0" kern="1200" dirty="0"/>
            <a:t>  (seçici) </a:t>
          </a:r>
          <a:r>
            <a:rPr lang="tr-TR" sz="2000" b="0" kern="1200" dirty="0" err="1"/>
            <a:t>Besiyerleri</a:t>
          </a:r>
          <a:endParaRPr lang="tr-TR" sz="2000" b="0" kern="1200" dirty="0"/>
        </a:p>
      </dsp:txBody>
      <dsp:txXfrm>
        <a:off x="24674" y="662689"/>
        <a:ext cx="5325385" cy="456092"/>
      </dsp:txXfrm>
    </dsp:sp>
    <dsp:sp modelId="{8CEE50DA-CCEB-4592-A886-AEE18BF4708C}">
      <dsp:nvSpPr>
        <dsp:cNvPr id="0" name=""/>
        <dsp:cNvSpPr/>
      </dsp:nvSpPr>
      <dsp:spPr>
        <a:xfrm>
          <a:off x="0" y="1221215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 err="1"/>
            <a:t>Elektif</a:t>
          </a:r>
          <a:r>
            <a:rPr lang="tr-TR" sz="2000" b="0" kern="1200" dirty="0"/>
            <a:t> (Seçime Yönelik) </a:t>
          </a:r>
          <a:r>
            <a:rPr lang="tr-TR" sz="2000" b="0" kern="1200" dirty="0" err="1"/>
            <a:t>Besiyerleri</a:t>
          </a:r>
          <a:r>
            <a:rPr lang="tr-TR" sz="2000" b="0" kern="1200" dirty="0"/>
            <a:t>: </a:t>
          </a:r>
        </a:p>
      </dsp:txBody>
      <dsp:txXfrm>
        <a:off x="24674" y="1245889"/>
        <a:ext cx="5325385" cy="456092"/>
      </dsp:txXfrm>
    </dsp:sp>
    <dsp:sp modelId="{9661DD69-6352-4E23-B578-31124F9839FB}">
      <dsp:nvSpPr>
        <dsp:cNvPr id="0" name=""/>
        <dsp:cNvSpPr/>
      </dsp:nvSpPr>
      <dsp:spPr>
        <a:xfrm>
          <a:off x="0" y="1804415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/>
            <a:t>Diferansiyel (Farklara Dönük) </a:t>
          </a:r>
          <a:r>
            <a:rPr lang="tr-TR" sz="2000" b="0" kern="1200" dirty="0" err="1"/>
            <a:t>Besiyerleri</a:t>
          </a:r>
          <a:r>
            <a:rPr lang="tr-TR" sz="2000" b="0" kern="1200" dirty="0"/>
            <a:t>:</a:t>
          </a:r>
        </a:p>
      </dsp:txBody>
      <dsp:txXfrm>
        <a:off x="24674" y="1829089"/>
        <a:ext cx="5325385" cy="456092"/>
      </dsp:txXfrm>
    </dsp:sp>
    <dsp:sp modelId="{32BF50B6-329C-4FE1-AD86-68272C3D7EDC}">
      <dsp:nvSpPr>
        <dsp:cNvPr id="0" name=""/>
        <dsp:cNvSpPr/>
      </dsp:nvSpPr>
      <dsp:spPr>
        <a:xfrm>
          <a:off x="0" y="2387616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/>
            <a:t>Zenginleştirme </a:t>
          </a:r>
          <a:r>
            <a:rPr lang="tr-TR" sz="2000" b="0" kern="1200" dirty="0" err="1"/>
            <a:t>Besiyerleri</a:t>
          </a:r>
          <a:r>
            <a:rPr lang="tr-TR" sz="2000" b="0" kern="1200" dirty="0"/>
            <a:t>: </a:t>
          </a:r>
        </a:p>
      </dsp:txBody>
      <dsp:txXfrm>
        <a:off x="24674" y="2412290"/>
        <a:ext cx="5325385" cy="456092"/>
      </dsp:txXfrm>
    </dsp:sp>
    <dsp:sp modelId="{F85AB1DA-C7E0-49E3-B317-E0D90B0512FF}">
      <dsp:nvSpPr>
        <dsp:cNvPr id="0" name=""/>
        <dsp:cNvSpPr/>
      </dsp:nvSpPr>
      <dsp:spPr>
        <a:xfrm>
          <a:off x="0" y="2970816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/>
            <a:t>Biyokimyasal Test </a:t>
          </a:r>
          <a:r>
            <a:rPr lang="tr-TR" sz="2000" b="0" kern="1200" dirty="0" err="1"/>
            <a:t>Besiyerleri</a:t>
          </a:r>
          <a:r>
            <a:rPr lang="tr-TR" sz="2000" b="0" kern="1200" dirty="0"/>
            <a:t> </a:t>
          </a:r>
        </a:p>
      </dsp:txBody>
      <dsp:txXfrm>
        <a:off x="24674" y="2995490"/>
        <a:ext cx="5325385" cy="456092"/>
      </dsp:txXfrm>
    </dsp:sp>
    <dsp:sp modelId="{06FA9E65-1A8B-493C-90EC-8A55AB44FECE}">
      <dsp:nvSpPr>
        <dsp:cNvPr id="0" name=""/>
        <dsp:cNvSpPr/>
      </dsp:nvSpPr>
      <dsp:spPr>
        <a:xfrm>
          <a:off x="0" y="3554016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/>
            <a:t>Tamamlama veya Doğrulama </a:t>
          </a:r>
          <a:r>
            <a:rPr lang="tr-TR" sz="2000" b="0" kern="1200" dirty="0" err="1"/>
            <a:t>Besiyerleri</a:t>
          </a:r>
          <a:r>
            <a:rPr lang="tr-TR" sz="2000" b="0" kern="1200" dirty="0"/>
            <a:t> </a:t>
          </a:r>
        </a:p>
      </dsp:txBody>
      <dsp:txXfrm>
        <a:off x="24674" y="3578690"/>
        <a:ext cx="5325385" cy="456092"/>
      </dsp:txXfrm>
    </dsp:sp>
    <dsp:sp modelId="{AF71862B-8D1C-444B-AE78-ACEA6FB80C95}">
      <dsp:nvSpPr>
        <dsp:cNvPr id="0" name=""/>
        <dsp:cNvSpPr/>
      </dsp:nvSpPr>
      <dsp:spPr>
        <a:xfrm>
          <a:off x="0" y="4137216"/>
          <a:ext cx="5374733" cy="505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kern="1200" dirty="0"/>
            <a:t>İndirgenmiş </a:t>
          </a:r>
          <a:r>
            <a:rPr lang="tr-TR" sz="2000" b="0" kern="1200" dirty="0" err="1"/>
            <a:t>besiyerleri</a:t>
          </a:r>
          <a:r>
            <a:rPr lang="tr-TR" sz="2000" b="0" kern="1200" dirty="0"/>
            <a:t>  </a:t>
          </a:r>
        </a:p>
      </dsp:txBody>
      <dsp:txXfrm>
        <a:off x="24674" y="4161890"/>
        <a:ext cx="5325385" cy="4560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C13EE-D3D5-4643-873F-B2D3433599DC}">
      <dsp:nvSpPr>
        <dsp:cNvPr id="0" name=""/>
        <dsp:cNvSpPr/>
      </dsp:nvSpPr>
      <dsp:spPr>
        <a:xfrm>
          <a:off x="0" y="515990"/>
          <a:ext cx="4196218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Bileşimine çeşitli indikatörler ve test edilecek kimyasal maddeler (karbonhidratlar, </a:t>
          </a:r>
          <a:r>
            <a:rPr lang="tr-TR" sz="1800" kern="1200" dirty="0" err="1"/>
            <a:t>arjinin</a:t>
          </a:r>
          <a:r>
            <a:rPr lang="tr-TR" sz="1800" kern="1200" dirty="0"/>
            <a:t>, üre, nitrat, </a:t>
          </a:r>
          <a:r>
            <a:rPr lang="tr-TR" sz="1800" kern="1200" dirty="0" err="1"/>
            <a:t>sitrat</a:t>
          </a:r>
          <a:r>
            <a:rPr lang="tr-TR" sz="1800" kern="1200" dirty="0"/>
            <a:t> vb.) eklenerek hazırlanan sıvı veya katı </a:t>
          </a:r>
          <a:r>
            <a:rPr lang="tr-TR" sz="1800" kern="1200" dirty="0" err="1"/>
            <a:t>besiyerleridir</a:t>
          </a:r>
          <a:r>
            <a:rPr lang="tr-TR" sz="1800" kern="1200" dirty="0"/>
            <a:t>.</a:t>
          </a:r>
        </a:p>
      </dsp:txBody>
      <dsp:txXfrm>
        <a:off x="72393" y="588383"/>
        <a:ext cx="4051432" cy="1338188"/>
      </dsp:txXfrm>
    </dsp:sp>
    <dsp:sp modelId="{C8F253F0-95B7-484D-B287-3E89446ACD9D}">
      <dsp:nvSpPr>
        <dsp:cNvPr id="0" name=""/>
        <dsp:cNvSpPr/>
      </dsp:nvSpPr>
      <dsp:spPr>
        <a:xfrm>
          <a:off x="0" y="2186165"/>
          <a:ext cx="4196218" cy="14829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Besiyerinde</a:t>
          </a:r>
          <a:r>
            <a:rPr lang="tr-TR" sz="1800" kern="1200" dirty="0"/>
            <a:t> mikroorganizmaların test edilen maddeyi biyokimyasal değişime uğratıp uğratmadığı test edilir.</a:t>
          </a:r>
        </a:p>
      </dsp:txBody>
      <dsp:txXfrm>
        <a:off x="72393" y="2258558"/>
        <a:ext cx="4051432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24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2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95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983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993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64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959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9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28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4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962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39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9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02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4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8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4FF5-5F42-4359-BF41-3CFE1A51E379}" type="datetimeFigureOut">
              <a:rPr lang="tr-TR" smtClean="0"/>
              <a:t>8.11.2024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E6205C-277B-48BF-A657-0195E33C1B9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3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7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6576" y="2077682"/>
            <a:ext cx="8700653" cy="2721648"/>
          </a:xfrm>
        </p:spPr>
        <p:txBody>
          <a:bodyPr/>
          <a:lstStyle/>
          <a:p>
            <a:pPr algn="l"/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br>
              <a:rPr lang="tr-TR" dirty="0">
                <a:solidFill>
                  <a:schemeClr val="tx1"/>
                </a:solidFill>
              </a:rPr>
            </a:br>
            <a:r>
              <a:rPr lang="tr-TR" sz="4800" dirty="0">
                <a:solidFill>
                  <a:schemeClr val="tx1"/>
                </a:solidFill>
              </a:rPr>
              <a:t>MİKROBİYOLOJİK BESİYERLERİ VE HAZIRLANMASI </a:t>
            </a:r>
            <a:br>
              <a:rPr lang="tr-TR" sz="4800" dirty="0">
                <a:solidFill>
                  <a:schemeClr val="tx1"/>
                </a:solidFill>
              </a:rPr>
            </a:br>
            <a:r>
              <a:rPr lang="tr-TR" sz="4800" dirty="0">
                <a:solidFill>
                  <a:schemeClr val="tx1"/>
                </a:solidFill>
              </a:rPr>
              <a:t> 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0073" y="4556668"/>
            <a:ext cx="1911928" cy="637310"/>
          </a:xfrm>
        </p:spPr>
        <p:txBody>
          <a:bodyPr>
            <a:noAutofit/>
          </a:bodyPr>
          <a:lstStyle/>
          <a:p>
            <a:r>
              <a:rPr lang="tr-TR" sz="1200" b="1" dirty="0">
                <a:solidFill>
                  <a:schemeClr val="tx1"/>
                </a:solidFill>
              </a:rPr>
              <a:t>Genel Mikrobiyoloji </a:t>
            </a:r>
          </a:p>
          <a:p>
            <a:r>
              <a:rPr lang="tr-TR" sz="1200" b="1" dirty="0">
                <a:solidFill>
                  <a:schemeClr val="tx1"/>
                </a:solidFill>
              </a:rPr>
              <a:t>Laboratuvar Dersi 2024</a:t>
            </a:r>
          </a:p>
        </p:txBody>
      </p:sp>
      <p:pic>
        <p:nvPicPr>
          <p:cNvPr id="1036" name="Picture 12" descr="Dosya:ERU Logo.jpg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048" y="138545"/>
            <a:ext cx="1155826" cy="11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gida.erciyes.edu.tr/upload/ZSPOXP2gida_logo_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7" y="3985168"/>
            <a:ext cx="217714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073" y="5312831"/>
            <a:ext cx="1798801" cy="14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9902" y="983488"/>
            <a:ext cx="8596668" cy="1320800"/>
          </a:xfrm>
        </p:spPr>
        <p:txBody>
          <a:bodyPr/>
          <a:lstStyle/>
          <a:p>
            <a:r>
              <a:rPr lang="tr-TR" b="1" dirty="0"/>
              <a:t>3. Kullanım Amacına Göre </a:t>
            </a:r>
            <a:br>
              <a:rPr lang="tr-TR" b="1" dirty="0"/>
            </a:b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854140"/>
              </p:ext>
            </p:extLst>
          </p:nvPr>
        </p:nvGraphicFramePr>
        <p:xfrm>
          <a:off x="1888223" y="2304288"/>
          <a:ext cx="5774449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87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3.1. Genel </a:t>
            </a:r>
            <a:r>
              <a:rPr lang="tr-TR" dirty="0" err="1"/>
              <a:t>Besiyerleri</a:t>
            </a:r>
            <a:r>
              <a:rPr lang="tr-TR" dirty="0"/>
              <a:t> 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721411"/>
              </p:ext>
            </p:extLst>
          </p:nvPr>
        </p:nvGraphicFramePr>
        <p:xfrm>
          <a:off x="552644" y="2176272"/>
          <a:ext cx="2135692" cy="295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389" y="1930400"/>
            <a:ext cx="3458027" cy="43203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250" y="1930400"/>
            <a:ext cx="3405197" cy="461037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299389" y="2935224"/>
            <a:ext cx="2260163" cy="41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7013838" y="2839720"/>
            <a:ext cx="2441057" cy="41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497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5770" y="290945"/>
            <a:ext cx="9117830" cy="1320800"/>
          </a:xfrm>
        </p:spPr>
        <p:txBody>
          <a:bodyPr>
            <a:normAutofit/>
          </a:bodyPr>
          <a:lstStyle/>
          <a:p>
            <a:r>
              <a:rPr lang="tr-TR" sz="3200" dirty="0"/>
              <a:t>3.2. Özel </a:t>
            </a:r>
            <a:r>
              <a:rPr lang="tr-TR" sz="3200" dirty="0" err="1"/>
              <a:t>Besiyerleri</a:t>
            </a:r>
            <a:r>
              <a:rPr lang="tr-TR" sz="3200" dirty="0"/>
              <a:t>                                     </a:t>
            </a:r>
            <a:r>
              <a:rPr lang="tr-TR" sz="2200" dirty="0">
                <a:solidFill>
                  <a:schemeClr val="tx1"/>
                </a:solidFill>
              </a:rPr>
              <a:t>Belirli bir amaç veya belirli bir mikroorganizma için kullanılan </a:t>
            </a:r>
            <a:r>
              <a:rPr lang="tr-TR" sz="2200" dirty="0" err="1">
                <a:solidFill>
                  <a:schemeClr val="tx1"/>
                </a:solidFill>
              </a:rPr>
              <a:t>besyerleridir</a:t>
            </a:r>
            <a:r>
              <a:rPr lang="tr-TR" sz="2200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238932"/>
              </p:ext>
            </p:extLst>
          </p:nvPr>
        </p:nvGraphicFramePr>
        <p:xfrm>
          <a:off x="651163" y="1814945"/>
          <a:ext cx="5374733" cy="469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746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/>
              <a:t>Canlandırma </a:t>
            </a:r>
            <a:r>
              <a:rPr lang="tr-TR" b="1" dirty="0" err="1"/>
              <a:t>Besiyerleri</a:t>
            </a:r>
            <a:r>
              <a:rPr lang="tr-TR" b="1" dirty="0"/>
              <a:t>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9964" y="1684600"/>
            <a:ext cx="3719302" cy="3880773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Bir ortamda zarar görmüş, üreme yeteneği azalmış, canlılık oranı düşük olan mikroorganizmaların canlanmasını, gelişmesini ve adaptasyonunu sağlayan sıvı </a:t>
            </a:r>
            <a:r>
              <a:rPr lang="tr-TR" dirty="0" err="1"/>
              <a:t>besiyerleridir</a:t>
            </a:r>
            <a:r>
              <a:rPr lang="tr-TR" dirty="0"/>
              <a:t>. </a:t>
            </a:r>
          </a:p>
          <a:p>
            <a:r>
              <a:rPr lang="tr-TR" dirty="0" err="1"/>
              <a:t>Tryptone</a:t>
            </a:r>
            <a:r>
              <a:rPr lang="tr-TR" dirty="0"/>
              <a:t> Soya </a:t>
            </a:r>
            <a:r>
              <a:rPr lang="tr-TR" dirty="0" err="1"/>
              <a:t>Broth</a:t>
            </a:r>
            <a:r>
              <a:rPr lang="tr-TR" dirty="0"/>
              <a:t>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10" y="2371930"/>
            <a:ext cx="2029216" cy="28841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0" y="1307592"/>
            <a:ext cx="3935289" cy="50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b="1" dirty="0" err="1"/>
              <a:t>Selektif</a:t>
            </a:r>
            <a:r>
              <a:rPr lang="tr-TR" b="1" dirty="0"/>
              <a:t>  (seçici) </a:t>
            </a:r>
            <a:r>
              <a:rPr lang="tr-TR" b="1" dirty="0" err="1"/>
              <a:t>Besiyerleri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903955"/>
            <a:ext cx="9067915" cy="4137407"/>
          </a:xfrm>
        </p:spPr>
        <p:txBody>
          <a:bodyPr/>
          <a:lstStyle/>
          <a:p>
            <a:r>
              <a:rPr lang="tr-TR" dirty="0"/>
              <a:t>Bazı mikroorganizmaların üremesini engelleyici bileşikler (inhibitör ajanlar) içerirler. Bunlar hedef mikroorganizmaların metabolizma ve enzim sistemlerini olumsuz yönde etkiler ve bu şekilde </a:t>
            </a:r>
            <a:r>
              <a:rPr lang="tr-TR" dirty="0" err="1"/>
              <a:t>besiyeri</a:t>
            </a:r>
            <a:r>
              <a:rPr lang="tr-TR" dirty="0"/>
              <a:t>; incelenen örnekteki yalnızca belli bir mikroorganizma veya mikroorganizma grubunun tipik olarak gelişimine olanak sağlar. </a:t>
            </a:r>
          </a:p>
          <a:p>
            <a:r>
              <a:rPr lang="tr-TR" b="1" dirty="0"/>
              <a:t>Katı veya sıvı</a:t>
            </a:r>
            <a:r>
              <a:rPr lang="tr-TR" dirty="0"/>
              <a:t> olabilmektedir.</a:t>
            </a:r>
          </a:p>
          <a:p>
            <a:r>
              <a:rPr lang="tr-TR" b="1" dirty="0" err="1"/>
              <a:t>Besiyeri</a:t>
            </a:r>
            <a:r>
              <a:rPr lang="tr-TR" b="1" dirty="0"/>
              <a:t> katı ise</a:t>
            </a:r>
            <a:r>
              <a:rPr lang="tr-TR" dirty="0"/>
              <a:t> </a:t>
            </a:r>
            <a:r>
              <a:rPr lang="tr-TR" dirty="0" err="1"/>
              <a:t>besiyerine</a:t>
            </a:r>
            <a:r>
              <a:rPr lang="tr-TR" dirty="0"/>
              <a:t> özgü mikroorganizma veya mikroorganizma grubu tipik koloniler oluşturur ve/veya </a:t>
            </a:r>
            <a:r>
              <a:rPr lang="tr-TR" dirty="0" err="1"/>
              <a:t>besiyerinde</a:t>
            </a:r>
            <a:r>
              <a:rPr lang="tr-TR" dirty="0"/>
              <a:t> renk değişimi gibi değişimlere neden olurlar. </a:t>
            </a:r>
          </a:p>
          <a:p>
            <a:r>
              <a:rPr lang="tr-TR" b="1" dirty="0"/>
              <a:t>Sıvı </a:t>
            </a:r>
            <a:r>
              <a:rPr lang="tr-TR" b="1" dirty="0" err="1"/>
              <a:t>besiyerinde</a:t>
            </a:r>
            <a:r>
              <a:rPr lang="tr-TR" b="1" dirty="0"/>
              <a:t> ise </a:t>
            </a:r>
            <a:r>
              <a:rPr lang="tr-TR" dirty="0"/>
              <a:t>renk değişimi veya gaz oluşumu gibi değişimler meydana getirirler</a:t>
            </a:r>
          </a:p>
        </p:txBody>
      </p:sp>
    </p:spTree>
    <p:extLst>
      <p:ext uri="{BB962C8B-B14F-4D97-AF65-F5344CB8AC3E}">
        <p14:creationId xmlns:p14="http://schemas.microsoft.com/office/powerpoint/2010/main" val="338464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8828" y="826718"/>
            <a:ext cx="8509914" cy="990948"/>
          </a:xfrm>
        </p:spPr>
        <p:txBody>
          <a:bodyPr/>
          <a:lstStyle/>
          <a:p>
            <a:r>
              <a:rPr lang="tr-TR" dirty="0"/>
              <a:t>Seçici </a:t>
            </a:r>
            <a:r>
              <a:rPr lang="tr-TR" dirty="0" err="1"/>
              <a:t>Besiyeri</a:t>
            </a:r>
            <a:r>
              <a:rPr lang="tr-TR" dirty="0"/>
              <a:t> Örnekleri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1866379"/>
            <a:ext cx="8767291" cy="4174984"/>
          </a:xfrm>
        </p:spPr>
        <p:txBody>
          <a:bodyPr/>
          <a:lstStyle/>
          <a:p>
            <a:r>
              <a:rPr lang="tr-TR" b="1" dirty="0"/>
              <a:t>EMB </a:t>
            </a:r>
            <a:r>
              <a:rPr lang="tr-TR" b="1" dirty="0" err="1"/>
              <a:t>Agar</a:t>
            </a:r>
            <a:r>
              <a:rPr lang="tr-TR" b="1" dirty="0"/>
              <a:t>: </a:t>
            </a:r>
            <a:r>
              <a:rPr lang="tr-TR" dirty="0" err="1"/>
              <a:t>Koliform</a:t>
            </a:r>
            <a:r>
              <a:rPr lang="tr-TR" dirty="0"/>
              <a:t> grubu bakterilerin teşhis ve ayırımı </a:t>
            </a:r>
          </a:p>
          <a:p>
            <a:r>
              <a:rPr lang="tr-TR" b="1" dirty="0"/>
              <a:t>SS </a:t>
            </a:r>
            <a:r>
              <a:rPr lang="tr-TR" b="1" dirty="0" err="1"/>
              <a:t>Agar</a:t>
            </a:r>
            <a:r>
              <a:rPr lang="tr-TR" b="1" dirty="0"/>
              <a:t>: </a:t>
            </a:r>
            <a:r>
              <a:rPr lang="tr-TR" dirty="0" err="1"/>
              <a:t>Salmonella</a:t>
            </a:r>
            <a:r>
              <a:rPr lang="tr-TR" dirty="0"/>
              <a:t> ve </a:t>
            </a:r>
            <a:r>
              <a:rPr lang="tr-TR" dirty="0" err="1"/>
              <a:t>Shigella</a:t>
            </a:r>
            <a:r>
              <a:rPr lang="tr-TR" dirty="0"/>
              <a:t> cinsi bakterilerin izolasyonu ve teşhisi </a:t>
            </a:r>
          </a:p>
          <a:p>
            <a:r>
              <a:rPr lang="tr-TR" b="1" dirty="0" err="1"/>
              <a:t>Baird-Parker</a:t>
            </a:r>
            <a:r>
              <a:rPr lang="tr-TR" b="1" dirty="0"/>
              <a:t> </a:t>
            </a:r>
            <a:r>
              <a:rPr lang="tr-TR" b="1" dirty="0" err="1"/>
              <a:t>Agar</a:t>
            </a:r>
            <a:r>
              <a:rPr lang="tr-TR" b="1" dirty="0"/>
              <a:t>: </a:t>
            </a:r>
            <a:r>
              <a:rPr lang="tr-TR" dirty="0" err="1"/>
              <a:t>Staphylococcus</a:t>
            </a:r>
            <a:r>
              <a:rPr lang="tr-TR" dirty="0"/>
              <a:t> </a:t>
            </a:r>
            <a:r>
              <a:rPr lang="tr-TR" dirty="0" err="1"/>
              <a:t>aureus</a:t>
            </a:r>
            <a:r>
              <a:rPr lang="tr-TR" dirty="0"/>
              <a:t> izolasyonu ve sayımı</a:t>
            </a:r>
          </a:p>
          <a:p>
            <a:r>
              <a:rPr lang="tr-TR" dirty="0"/>
              <a:t> </a:t>
            </a:r>
            <a:r>
              <a:rPr lang="tr-TR" b="1" dirty="0" err="1"/>
              <a:t>Violet</a:t>
            </a:r>
            <a:r>
              <a:rPr lang="tr-TR" b="1" dirty="0"/>
              <a:t> </a:t>
            </a:r>
            <a:r>
              <a:rPr lang="tr-TR" b="1" dirty="0" err="1"/>
              <a:t>Red</a:t>
            </a:r>
            <a:r>
              <a:rPr lang="tr-TR" b="1" dirty="0"/>
              <a:t> Bile </a:t>
            </a:r>
            <a:r>
              <a:rPr lang="tr-TR" b="1" dirty="0" err="1"/>
              <a:t>Agar</a:t>
            </a:r>
            <a:r>
              <a:rPr lang="tr-TR" b="1" dirty="0"/>
              <a:t> (VRBA)</a:t>
            </a:r>
            <a:r>
              <a:rPr lang="tr-TR" dirty="0"/>
              <a:t>: </a:t>
            </a:r>
            <a:r>
              <a:rPr lang="tr-TR" dirty="0" err="1"/>
              <a:t>Koliform</a:t>
            </a:r>
            <a:r>
              <a:rPr lang="tr-TR" dirty="0"/>
              <a:t> grubu bakterilerin teşhisi, izolasyonu ve sayımı için uygundur. </a:t>
            </a:r>
          </a:p>
          <a:p>
            <a:r>
              <a:rPr lang="tr-TR" b="1" dirty="0" err="1"/>
              <a:t>Brilliant</a:t>
            </a:r>
            <a:r>
              <a:rPr lang="tr-TR" b="1" dirty="0"/>
              <a:t> </a:t>
            </a:r>
            <a:r>
              <a:rPr lang="tr-TR" b="1" dirty="0" err="1"/>
              <a:t>Green</a:t>
            </a:r>
            <a:r>
              <a:rPr lang="tr-TR" b="1" dirty="0"/>
              <a:t> Bile </a:t>
            </a:r>
            <a:r>
              <a:rPr lang="tr-TR" b="1" dirty="0" err="1"/>
              <a:t>Broth</a:t>
            </a:r>
            <a:r>
              <a:rPr lang="tr-TR" b="1" dirty="0"/>
              <a:t> (BGBB): </a:t>
            </a:r>
            <a:r>
              <a:rPr lang="tr-TR" dirty="0" err="1"/>
              <a:t>Koliform</a:t>
            </a:r>
            <a:r>
              <a:rPr lang="tr-TR" dirty="0"/>
              <a:t> bakterilerin teşhisi ve varlığının doğrulanması </a:t>
            </a:r>
          </a:p>
          <a:p>
            <a:r>
              <a:rPr lang="tr-TR" b="1" dirty="0" err="1"/>
              <a:t>MacConkey</a:t>
            </a:r>
            <a:r>
              <a:rPr lang="tr-TR" b="1" dirty="0"/>
              <a:t> </a:t>
            </a:r>
            <a:r>
              <a:rPr lang="tr-TR" b="1" dirty="0" err="1"/>
              <a:t>Broth</a:t>
            </a:r>
            <a:r>
              <a:rPr lang="tr-TR" b="1" dirty="0"/>
              <a:t> (</a:t>
            </a:r>
            <a:r>
              <a:rPr lang="tr-TR" b="1" dirty="0" err="1"/>
              <a:t>Purple</a:t>
            </a:r>
            <a:r>
              <a:rPr lang="tr-TR" b="1" dirty="0"/>
              <a:t>): </a:t>
            </a:r>
            <a:r>
              <a:rPr lang="tr-TR" dirty="0" err="1"/>
              <a:t>Koliform</a:t>
            </a:r>
            <a:r>
              <a:rPr lang="tr-TR" dirty="0"/>
              <a:t> bakterilerin teşhisi </a:t>
            </a:r>
          </a:p>
          <a:p>
            <a:r>
              <a:rPr lang="tr-TR" b="1" dirty="0" err="1"/>
              <a:t>Glucose</a:t>
            </a:r>
            <a:r>
              <a:rPr lang="tr-TR" b="1" dirty="0"/>
              <a:t> </a:t>
            </a:r>
            <a:r>
              <a:rPr lang="tr-TR" b="1" dirty="0" err="1"/>
              <a:t>Azide</a:t>
            </a:r>
            <a:r>
              <a:rPr lang="tr-TR" b="1" dirty="0"/>
              <a:t> </a:t>
            </a:r>
            <a:r>
              <a:rPr lang="tr-TR" b="1" dirty="0" err="1"/>
              <a:t>Broth</a:t>
            </a:r>
            <a:r>
              <a:rPr lang="tr-TR" b="1" dirty="0"/>
              <a:t>: </a:t>
            </a:r>
            <a:r>
              <a:rPr lang="tr-TR" dirty="0" err="1"/>
              <a:t>Fekal</a:t>
            </a:r>
            <a:r>
              <a:rPr lang="tr-TR" dirty="0"/>
              <a:t> streptokokların belirlenmesi </a:t>
            </a:r>
          </a:p>
          <a:p>
            <a:r>
              <a:rPr lang="tr-TR" b="1" dirty="0"/>
              <a:t>Talyum asetat içeren herhangi bir </a:t>
            </a:r>
            <a:r>
              <a:rPr lang="tr-TR" b="1" dirty="0" err="1"/>
              <a:t>glukoz</a:t>
            </a:r>
            <a:r>
              <a:rPr lang="tr-TR" b="1" dirty="0"/>
              <a:t> </a:t>
            </a:r>
            <a:r>
              <a:rPr lang="tr-TR" b="1" dirty="0" err="1"/>
              <a:t>agar</a:t>
            </a:r>
            <a:r>
              <a:rPr lang="tr-TR" b="1" dirty="0"/>
              <a:t>: </a:t>
            </a:r>
            <a:r>
              <a:rPr lang="tr-TR" dirty="0"/>
              <a:t>Laktik streptokokların izolasyonu</a:t>
            </a:r>
          </a:p>
        </p:txBody>
      </p:sp>
    </p:spTree>
    <p:extLst>
      <p:ext uri="{BB962C8B-B14F-4D97-AF65-F5344CB8AC3E}">
        <p14:creationId xmlns:p14="http://schemas.microsoft.com/office/powerpoint/2010/main" val="160270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" y="2267711"/>
            <a:ext cx="4619743" cy="2450593"/>
          </a:xfr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209" y="694944"/>
            <a:ext cx="4008760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2002536"/>
            <a:ext cx="4498848" cy="3090672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251" y="1033272"/>
            <a:ext cx="4081238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6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 err="1"/>
              <a:t>Elektif</a:t>
            </a:r>
            <a:r>
              <a:rPr lang="tr-TR" b="1" dirty="0"/>
              <a:t> (Seçime Yönelik) </a:t>
            </a:r>
            <a:r>
              <a:rPr lang="tr-TR" b="1" dirty="0" err="1"/>
              <a:t>Besiyerleri</a:t>
            </a:r>
            <a:r>
              <a:rPr lang="tr-TR" b="1" dirty="0"/>
              <a:t>: </a:t>
            </a:r>
            <a:br>
              <a:rPr lang="tr-TR" dirty="0"/>
            </a:br>
            <a:r>
              <a:rPr lang="tr-TR" b="1" dirty="0"/>
              <a:t> 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1250" y="1615859"/>
            <a:ext cx="4866862" cy="4425504"/>
          </a:xfrm>
        </p:spPr>
        <p:txBody>
          <a:bodyPr/>
          <a:lstStyle/>
          <a:p>
            <a:endParaRPr lang="tr-TR" dirty="0"/>
          </a:p>
          <a:p>
            <a:r>
              <a:rPr lang="tr-TR" sz="1600" dirty="0" err="1"/>
              <a:t>Formülasyonu</a:t>
            </a:r>
            <a:r>
              <a:rPr lang="tr-TR" sz="1600" dirty="0"/>
              <a:t> belli bir mikroorganizmanın minimum düzeyde gelişimini sağlayan besin ögelerini karşılayacak şekilde hazırlanmış </a:t>
            </a:r>
            <a:r>
              <a:rPr lang="tr-TR" sz="1600" dirty="0" err="1"/>
              <a:t>besiyerleridir</a:t>
            </a:r>
            <a:r>
              <a:rPr lang="tr-TR" sz="1600" dirty="0"/>
              <a:t>.</a:t>
            </a:r>
          </a:p>
          <a:p>
            <a:r>
              <a:rPr lang="tr-TR" sz="1600" dirty="0"/>
              <a:t> </a:t>
            </a:r>
            <a:r>
              <a:rPr lang="tr-TR" sz="1600" dirty="0" err="1"/>
              <a:t>Elektif</a:t>
            </a:r>
            <a:r>
              <a:rPr lang="tr-TR" sz="1600" dirty="0"/>
              <a:t> </a:t>
            </a:r>
            <a:r>
              <a:rPr lang="tr-TR" sz="1600" dirty="0" err="1"/>
              <a:t>besiyerleri</a:t>
            </a:r>
            <a:r>
              <a:rPr lang="tr-TR" sz="1600" dirty="0"/>
              <a:t> ile karışık bir mikroorganizma kültüründen istenen mikroorganizmalar ayrılır (izole edilir). </a:t>
            </a:r>
          </a:p>
          <a:p>
            <a:r>
              <a:rPr lang="tr-TR" sz="1600" dirty="0"/>
              <a:t>Örneğin </a:t>
            </a:r>
            <a:r>
              <a:rPr lang="tr-TR" sz="1600" dirty="0" err="1"/>
              <a:t>Lizin</a:t>
            </a:r>
            <a:r>
              <a:rPr lang="tr-TR" sz="1600" dirty="0"/>
              <a:t> </a:t>
            </a:r>
            <a:r>
              <a:rPr lang="tr-TR" sz="1600" dirty="0" err="1"/>
              <a:t>Agar</a:t>
            </a:r>
            <a:r>
              <a:rPr lang="tr-TR" sz="1600" dirty="0"/>
              <a:t> ile N (azot) kaynağı olarak yalnızca </a:t>
            </a:r>
            <a:r>
              <a:rPr lang="tr-TR" sz="1600" dirty="0" err="1"/>
              <a:t>lizin</a:t>
            </a:r>
            <a:r>
              <a:rPr lang="tr-TR" sz="1600" dirty="0"/>
              <a:t> amino asidini kullanabilen yabani mayalar ayrılabilir.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74" y="1916482"/>
            <a:ext cx="3322268" cy="33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1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7230" y="371606"/>
            <a:ext cx="8596668" cy="1320800"/>
          </a:xfrm>
        </p:spPr>
        <p:txBody>
          <a:bodyPr>
            <a:normAutofit fontScale="90000"/>
          </a:bodyPr>
          <a:lstStyle/>
          <a:p>
            <a:pPr lvl="0"/>
            <a:r>
              <a:rPr lang="tr-TR" b="1" dirty="0"/>
              <a:t>Diferansiyel (Farklara Dönük) </a:t>
            </a:r>
            <a:r>
              <a:rPr lang="tr-TR" b="1" dirty="0" err="1"/>
              <a:t>Besiyerleri</a:t>
            </a:r>
            <a:r>
              <a:rPr lang="tr-TR" b="1" dirty="0"/>
              <a:t>:</a:t>
            </a:r>
            <a:br>
              <a:rPr lang="tr-TR" dirty="0"/>
            </a:br>
            <a:r>
              <a:rPr lang="tr-TR" b="1" dirty="0"/>
              <a:t> 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9035" y="1027134"/>
            <a:ext cx="8555278" cy="2567835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Belli mikroorganizma türlerinin karakteristik koloniler oluşturarak kolayca tanımlanabilir hale geldiği </a:t>
            </a:r>
            <a:r>
              <a:rPr lang="tr-TR" dirty="0" err="1"/>
              <a:t>agarlı</a:t>
            </a:r>
            <a:r>
              <a:rPr lang="tr-TR" dirty="0"/>
              <a:t> </a:t>
            </a:r>
            <a:r>
              <a:rPr lang="tr-TR" dirty="0" err="1"/>
              <a:t>besiyerleridir</a:t>
            </a:r>
            <a:r>
              <a:rPr lang="tr-TR" dirty="0"/>
              <a:t>.</a:t>
            </a:r>
          </a:p>
          <a:p>
            <a:r>
              <a:rPr lang="tr-TR" dirty="0"/>
              <a:t>Ortama bazı boya ve kimyasal maddeler katılarak mikroorganizmaların üreme şekli ayrı bir özellik kazanır. </a:t>
            </a:r>
          </a:p>
          <a:p>
            <a:r>
              <a:rPr lang="tr-TR" dirty="0"/>
              <a:t>Kanlı </a:t>
            </a:r>
            <a:r>
              <a:rPr lang="tr-TR" dirty="0" err="1"/>
              <a:t>Agar</a:t>
            </a:r>
            <a:r>
              <a:rPr lang="tr-TR" dirty="0"/>
              <a:t> </a:t>
            </a:r>
            <a:r>
              <a:rPr lang="tr-TR" dirty="0" err="1"/>
              <a:t>besiyeri</a:t>
            </a:r>
            <a:r>
              <a:rPr lang="tr-TR" dirty="0"/>
              <a:t>, </a:t>
            </a:r>
            <a:r>
              <a:rPr lang="tr-TR" dirty="0" err="1"/>
              <a:t>hemolitik</a:t>
            </a:r>
            <a:r>
              <a:rPr lang="tr-TR" dirty="0"/>
              <a:t> ve </a:t>
            </a:r>
            <a:r>
              <a:rPr lang="tr-TR" dirty="0" err="1"/>
              <a:t>non-hemolitik</a:t>
            </a:r>
            <a:r>
              <a:rPr lang="tr-TR" dirty="0"/>
              <a:t> bakteri türlerinin ayırt edilebildiği diferansiyel bir </a:t>
            </a:r>
            <a:r>
              <a:rPr lang="tr-TR" dirty="0" err="1"/>
              <a:t>besiyeridir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23" y="3691156"/>
            <a:ext cx="6594120" cy="245510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870842" y="63436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/>
              <a:t>https://microbiologylaboratoryturkey.blogspot.com/2018/12/hemoliz-cesitleri.html</a:t>
            </a:r>
          </a:p>
        </p:txBody>
      </p:sp>
    </p:spTree>
    <p:extLst>
      <p:ext uri="{BB962C8B-B14F-4D97-AF65-F5344CB8AC3E}">
        <p14:creationId xmlns:p14="http://schemas.microsoft.com/office/powerpoint/2010/main" val="10943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8061" y="775855"/>
            <a:ext cx="8596668" cy="1320800"/>
          </a:xfrm>
        </p:spPr>
        <p:txBody>
          <a:bodyPr/>
          <a:lstStyle/>
          <a:p>
            <a:r>
              <a:rPr lang="tr-TR" dirty="0"/>
              <a:t>İçerik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Besiyeri</a:t>
            </a:r>
            <a:r>
              <a:rPr lang="tr-TR" dirty="0"/>
              <a:t>  </a:t>
            </a:r>
          </a:p>
          <a:p>
            <a:r>
              <a:rPr lang="tr-TR" dirty="0" err="1"/>
              <a:t>Besiyeri</a:t>
            </a:r>
            <a:r>
              <a:rPr lang="tr-TR" dirty="0"/>
              <a:t> Çeşitleri </a:t>
            </a:r>
          </a:p>
          <a:p>
            <a:r>
              <a:rPr lang="tr-TR" dirty="0"/>
              <a:t>    Fiziksel Özelliklerine Göre </a:t>
            </a:r>
          </a:p>
          <a:p>
            <a:r>
              <a:rPr lang="tr-TR" dirty="0"/>
              <a:t>    Kaynaklarına Göre </a:t>
            </a:r>
          </a:p>
          <a:p>
            <a:r>
              <a:rPr lang="sv-SE" dirty="0"/>
              <a:t> </a:t>
            </a:r>
            <a:r>
              <a:rPr lang="tr-TR" dirty="0"/>
              <a:t>   </a:t>
            </a:r>
            <a:r>
              <a:rPr lang="sv-SE" dirty="0"/>
              <a:t>Kullanım Amacına Göre </a:t>
            </a:r>
            <a:endParaRPr lang="tr-TR" dirty="0"/>
          </a:p>
          <a:p>
            <a:r>
              <a:rPr lang="tr-TR" dirty="0"/>
              <a:t>Birçok </a:t>
            </a:r>
            <a:r>
              <a:rPr lang="tr-TR" dirty="0" err="1"/>
              <a:t>Besiyerinin</a:t>
            </a:r>
            <a:r>
              <a:rPr lang="tr-TR" dirty="0"/>
              <a:t> Bileşimine Giren Temel Maddeler </a:t>
            </a:r>
          </a:p>
          <a:p>
            <a:r>
              <a:rPr lang="tr-TR" dirty="0" err="1"/>
              <a:t>Besiyerinin</a:t>
            </a:r>
            <a:r>
              <a:rPr lang="tr-TR" dirty="0"/>
              <a:t> Sahip Olması Gereken Özellikler </a:t>
            </a:r>
          </a:p>
          <a:p>
            <a:r>
              <a:rPr lang="tr-TR" dirty="0" err="1"/>
              <a:t>Besiyeri</a:t>
            </a:r>
            <a:r>
              <a:rPr lang="tr-TR" dirty="0"/>
              <a:t> Hazırlık Aşamaları </a:t>
            </a:r>
          </a:p>
        </p:txBody>
      </p:sp>
    </p:spTree>
    <p:extLst>
      <p:ext uri="{BB962C8B-B14F-4D97-AF65-F5344CB8AC3E}">
        <p14:creationId xmlns:p14="http://schemas.microsoft.com/office/powerpoint/2010/main" val="204361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9860" y="221294"/>
            <a:ext cx="8596668" cy="1320800"/>
          </a:xfrm>
        </p:spPr>
        <p:txBody>
          <a:bodyPr/>
          <a:lstStyle/>
          <a:p>
            <a:r>
              <a:rPr lang="tr-TR" dirty="0"/>
              <a:t>Bazı </a:t>
            </a:r>
            <a:r>
              <a:rPr lang="tr-TR" dirty="0" err="1"/>
              <a:t>besiyerleri</a:t>
            </a:r>
            <a:r>
              <a:rPr lang="tr-TR" dirty="0"/>
              <a:t> hem seçici hem de ayırt edici </a:t>
            </a:r>
            <a:r>
              <a:rPr lang="tr-TR" dirty="0" err="1"/>
              <a:t>besiyerleri</a:t>
            </a:r>
            <a:r>
              <a:rPr lang="tr-TR" dirty="0"/>
              <a:t> özelliktedir !!!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6407" y="1772283"/>
            <a:ext cx="8943582" cy="3880773"/>
          </a:xfrm>
        </p:spPr>
        <p:txBody>
          <a:bodyPr/>
          <a:lstStyle/>
          <a:p>
            <a:r>
              <a:rPr lang="tr-TR" b="1" dirty="0" err="1"/>
              <a:t>MacConkey</a:t>
            </a:r>
            <a:r>
              <a:rPr lang="tr-TR" b="1" dirty="0"/>
              <a:t> </a:t>
            </a:r>
            <a:r>
              <a:rPr lang="tr-TR" b="1" dirty="0" err="1"/>
              <a:t>Agar</a:t>
            </a:r>
            <a:r>
              <a:rPr lang="tr-TR" b="1" dirty="0"/>
              <a:t>: </a:t>
            </a:r>
            <a:r>
              <a:rPr lang="tr-TR" dirty="0"/>
              <a:t>Laktozu fermente eden </a:t>
            </a:r>
            <a:r>
              <a:rPr lang="tr-TR" dirty="0" err="1"/>
              <a:t>koliform</a:t>
            </a:r>
            <a:r>
              <a:rPr lang="tr-TR" dirty="0"/>
              <a:t> bakteriler </a:t>
            </a:r>
            <a:r>
              <a:rPr lang="tr-TR" dirty="0">
                <a:solidFill>
                  <a:srgbClr val="FF0000"/>
                </a:solidFill>
              </a:rPr>
              <a:t>kırmızı renkli koloniler</a:t>
            </a:r>
            <a:r>
              <a:rPr lang="tr-TR" dirty="0"/>
              <a:t> oluştururken laktozu fermente edemeyen diğer bağırsak bakterileri (Örneğin </a:t>
            </a:r>
            <a:r>
              <a:rPr lang="tr-TR" dirty="0" err="1"/>
              <a:t>Salmonella</a:t>
            </a:r>
            <a:r>
              <a:rPr lang="tr-TR" dirty="0"/>
              <a:t> türleri) </a:t>
            </a:r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renksiz</a:t>
            </a:r>
            <a:r>
              <a:rPr lang="tr-TR" dirty="0"/>
              <a:t> koloniler oluşturur.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24" y="2976495"/>
            <a:ext cx="5755320" cy="318756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897112" y="6183346"/>
            <a:ext cx="299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/>
              <a:t>https://microbiologyinfo.com/macconkey-agar-composition-principle-uses-preparation-and-colony-morphology</a:t>
            </a:r>
            <a:r>
              <a:rPr lang="tr-TR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6486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r-TR" b="1" dirty="0"/>
              <a:t>Zenginleştirme </a:t>
            </a:r>
            <a:r>
              <a:rPr lang="tr-TR" b="1" dirty="0" err="1"/>
              <a:t>Besiyerleri</a:t>
            </a:r>
            <a:r>
              <a:rPr lang="tr-TR" b="1" dirty="0"/>
              <a:t>: 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424034"/>
            <a:ext cx="4959053" cy="4770788"/>
          </a:xfrm>
        </p:spPr>
        <p:txBody>
          <a:bodyPr>
            <a:normAutofit/>
          </a:bodyPr>
          <a:lstStyle/>
          <a:p>
            <a:r>
              <a:rPr lang="tr-TR" sz="1600" dirty="0"/>
              <a:t>İzole edilmek istenilen mikroorganizmanın bolca üretilebilmesi amacıyla; bu mikroorganizmanın bir veya birkaç fizyolojik isteğini (</a:t>
            </a:r>
            <a:r>
              <a:rPr lang="tr-TR" sz="1600" dirty="0" err="1"/>
              <a:t>pH</a:t>
            </a:r>
            <a:r>
              <a:rPr lang="tr-TR" sz="1600" dirty="0"/>
              <a:t>, besin ögesi isteği vb.) optimum düzeyde karşılayacak şekilde formüle edilen </a:t>
            </a:r>
          </a:p>
          <a:p>
            <a:r>
              <a:rPr lang="tr-TR" sz="1600" dirty="0" err="1"/>
              <a:t>inkübasyonu</a:t>
            </a:r>
            <a:r>
              <a:rPr lang="tr-TR" sz="1600" dirty="0"/>
              <a:t> sıcaklık ve süre açısından izolasyonu istenen mikroorganizma türüne göre önlemler alınan özel sıvı </a:t>
            </a:r>
            <a:r>
              <a:rPr lang="tr-TR" sz="1600" dirty="0" err="1"/>
              <a:t>besiyeridir</a:t>
            </a:r>
            <a:r>
              <a:rPr lang="tr-TR" sz="1600" dirty="0"/>
              <a:t>. </a:t>
            </a:r>
          </a:p>
          <a:p>
            <a:r>
              <a:rPr lang="tr-TR" sz="1600" b="1" dirty="0"/>
              <a:t>GC-</a:t>
            </a:r>
            <a:r>
              <a:rPr lang="tr-TR" sz="1600" b="1" dirty="0" err="1"/>
              <a:t>Broth</a:t>
            </a:r>
            <a:r>
              <a:rPr lang="tr-TR" sz="1600" b="1" dirty="0"/>
              <a:t>: </a:t>
            </a:r>
            <a:r>
              <a:rPr lang="tr-TR" sz="1600" dirty="0"/>
              <a:t>Stafilokoklar, </a:t>
            </a:r>
          </a:p>
          <a:p>
            <a:r>
              <a:rPr lang="tr-TR" sz="1600" b="1" dirty="0"/>
              <a:t>EE-</a:t>
            </a:r>
            <a:r>
              <a:rPr lang="tr-TR" sz="1600" b="1" dirty="0" err="1"/>
              <a:t>Broth</a:t>
            </a:r>
            <a:r>
              <a:rPr lang="tr-TR" sz="1600" b="1" dirty="0"/>
              <a:t>:</a:t>
            </a:r>
            <a:r>
              <a:rPr lang="tr-TR" sz="1600" dirty="0"/>
              <a:t> </a:t>
            </a:r>
            <a:r>
              <a:rPr lang="tr-TR" sz="1600" dirty="0" err="1"/>
              <a:t>Enterik</a:t>
            </a:r>
            <a:r>
              <a:rPr lang="tr-TR" sz="1600" dirty="0"/>
              <a:t> bakteriler, </a:t>
            </a:r>
          </a:p>
          <a:p>
            <a:r>
              <a:rPr lang="tr-TR" sz="1600" b="1" dirty="0" err="1"/>
              <a:t>Selenite</a:t>
            </a:r>
            <a:r>
              <a:rPr lang="tr-TR" sz="1600" b="1" dirty="0"/>
              <a:t> </a:t>
            </a:r>
            <a:r>
              <a:rPr lang="tr-TR" sz="1600" b="1" dirty="0" err="1"/>
              <a:t>Broth</a:t>
            </a:r>
            <a:r>
              <a:rPr lang="tr-TR" sz="1600" b="1" dirty="0"/>
              <a:t> ve </a:t>
            </a:r>
            <a:r>
              <a:rPr lang="tr-TR" sz="1600" b="1" dirty="0" err="1"/>
              <a:t>Tetrathionate</a:t>
            </a:r>
            <a:r>
              <a:rPr lang="tr-TR" sz="1600" b="1" dirty="0"/>
              <a:t> </a:t>
            </a:r>
            <a:r>
              <a:rPr lang="tr-TR" sz="1600" b="1" dirty="0" err="1"/>
              <a:t>Broth</a:t>
            </a:r>
            <a:r>
              <a:rPr lang="tr-TR" sz="1600" b="1" dirty="0"/>
              <a:t> </a:t>
            </a:r>
            <a:r>
              <a:rPr lang="tr-TR" sz="1600" b="1" dirty="0" err="1"/>
              <a:t>Salmonella</a:t>
            </a:r>
            <a:r>
              <a:rPr lang="tr-TR" sz="1600" b="1" dirty="0"/>
              <a:t> </a:t>
            </a:r>
            <a:r>
              <a:rPr lang="tr-TR" sz="1600" dirty="0"/>
              <a:t>izolasyonu amacıyla kullanılan zenginleştirme </a:t>
            </a:r>
            <a:r>
              <a:rPr lang="tr-TR" sz="1600" dirty="0" err="1"/>
              <a:t>besiyerleridir</a:t>
            </a:r>
            <a:r>
              <a:rPr lang="tr-TR" sz="16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28" y="4145678"/>
            <a:ext cx="2340828" cy="244047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89" y="1270000"/>
            <a:ext cx="2294559" cy="23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6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568" y="381543"/>
            <a:ext cx="8596668" cy="1320800"/>
          </a:xfrm>
        </p:spPr>
        <p:txBody>
          <a:bodyPr>
            <a:normAutofit/>
          </a:bodyPr>
          <a:lstStyle/>
          <a:p>
            <a:r>
              <a:rPr lang="tr-TR" b="1" dirty="0"/>
              <a:t>Biyokimyasal Test </a:t>
            </a:r>
            <a:r>
              <a:rPr lang="tr-TR" b="1" dirty="0" err="1"/>
              <a:t>Besiyerleri</a:t>
            </a:r>
            <a:r>
              <a:rPr lang="tr-TR" b="1" dirty="0"/>
              <a:t> 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366668"/>
              </p:ext>
            </p:extLst>
          </p:nvPr>
        </p:nvGraphicFramePr>
        <p:xfrm>
          <a:off x="513568" y="1856231"/>
          <a:ext cx="4196218" cy="4185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5399671" y="1173250"/>
            <a:ext cx="3647337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400" dirty="0"/>
              <a:t>Karbonhidrat </a:t>
            </a:r>
            <a:r>
              <a:rPr lang="tr-TR" sz="1400" dirty="0" err="1"/>
              <a:t>fermentasyon</a:t>
            </a:r>
            <a:r>
              <a:rPr lang="tr-TR" sz="1400" dirty="0"/>
              <a:t> test </a:t>
            </a:r>
            <a:r>
              <a:rPr lang="tr-TR" sz="1400" dirty="0" err="1"/>
              <a:t>besiyerleri</a:t>
            </a:r>
            <a:r>
              <a:rPr lang="tr-TR" sz="1400" dirty="0"/>
              <a:t>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1" y="1481027"/>
            <a:ext cx="2704840" cy="2482480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402441" y="4117395"/>
            <a:ext cx="164179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1400" dirty="0"/>
              <a:t>Üre </a:t>
            </a:r>
            <a:r>
              <a:rPr lang="tr-TR" sz="1400" dirty="0" err="1"/>
              <a:t>broth</a:t>
            </a:r>
            <a:r>
              <a:rPr lang="tr-TR" sz="1400" dirty="0"/>
              <a:t> </a:t>
            </a:r>
            <a:r>
              <a:rPr lang="tr-TR" sz="1400" dirty="0" err="1"/>
              <a:t>besiyeri</a:t>
            </a:r>
            <a:endParaRPr lang="tr-TR" sz="1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3" r="40356"/>
          <a:stretch/>
        </p:blipFill>
        <p:spPr>
          <a:xfrm>
            <a:off x="6053787" y="4415049"/>
            <a:ext cx="2339109" cy="23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Tamamlama veya Doğrulama </a:t>
            </a:r>
            <a:r>
              <a:rPr lang="tr-TR" b="1" dirty="0" err="1"/>
              <a:t>Besiyerleri</a:t>
            </a:r>
            <a:r>
              <a:rPr lang="tr-TR" b="1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3818" y="1853977"/>
            <a:ext cx="4296428" cy="4525713"/>
          </a:xfrm>
        </p:spPr>
        <p:txBody>
          <a:bodyPr/>
          <a:lstStyle/>
          <a:p>
            <a:r>
              <a:rPr lang="tr-TR" dirty="0"/>
              <a:t>Mikroorganizmaların metabolizma ürünleri saptanarak teşhise gidilen </a:t>
            </a:r>
            <a:r>
              <a:rPr lang="tr-TR" dirty="0" err="1"/>
              <a:t>besiyerleridir</a:t>
            </a:r>
            <a:r>
              <a:rPr lang="tr-TR" dirty="0"/>
              <a:t>. </a:t>
            </a:r>
          </a:p>
          <a:p>
            <a:r>
              <a:rPr lang="tr-TR" dirty="0"/>
              <a:t>Metabolizma ürünlerinin meydana gelişi </a:t>
            </a:r>
            <a:r>
              <a:rPr lang="tr-TR" dirty="0" err="1"/>
              <a:t>inkübasyondan</a:t>
            </a:r>
            <a:r>
              <a:rPr lang="tr-TR" dirty="0"/>
              <a:t> sonra kültüre ilave edilen indikatör maddeler veya ayıraçlar (</a:t>
            </a:r>
            <a:r>
              <a:rPr lang="tr-TR" dirty="0" err="1"/>
              <a:t>Kovac’s</a:t>
            </a:r>
            <a:r>
              <a:rPr lang="tr-TR" dirty="0"/>
              <a:t> ayıracı gibi) ile saptanır. </a:t>
            </a:r>
          </a:p>
          <a:p>
            <a:r>
              <a:rPr lang="tr-TR" dirty="0" err="1"/>
              <a:t>Trypone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, </a:t>
            </a:r>
            <a:r>
              <a:rPr lang="tr-TR" dirty="0" err="1"/>
              <a:t>Glukoz</a:t>
            </a:r>
            <a:r>
              <a:rPr lang="tr-TR" dirty="0"/>
              <a:t> fosfat </a:t>
            </a:r>
            <a:r>
              <a:rPr lang="tr-TR" dirty="0" err="1"/>
              <a:t>broth</a:t>
            </a:r>
            <a:r>
              <a:rPr lang="tr-TR" dirty="0"/>
              <a:t> örnekleridir.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06" y="1930400"/>
            <a:ext cx="2748224" cy="28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0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52066" cy="1059234"/>
          </a:xfrm>
        </p:spPr>
        <p:txBody>
          <a:bodyPr/>
          <a:lstStyle/>
          <a:p>
            <a:r>
              <a:rPr lang="tr-TR" b="1" dirty="0"/>
              <a:t>İndirgenmiş </a:t>
            </a:r>
            <a:r>
              <a:rPr lang="tr-TR" b="1" dirty="0" err="1"/>
              <a:t>Besiyerleri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08257"/>
            <a:ext cx="5097165" cy="2920944"/>
          </a:xfrm>
        </p:spPr>
        <p:txBody>
          <a:bodyPr>
            <a:normAutofit/>
          </a:bodyPr>
          <a:lstStyle/>
          <a:p>
            <a:r>
              <a:rPr lang="tr-TR" dirty="0"/>
              <a:t>Bileşiminde anaerobik mikroorganizmaların daha iyi gelişimini sağlamak amacıyla </a:t>
            </a:r>
            <a:r>
              <a:rPr lang="tr-TR" dirty="0" err="1"/>
              <a:t>tiyoglikonat</a:t>
            </a:r>
            <a:r>
              <a:rPr lang="tr-TR" dirty="0"/>
              <a:t> gibi indirgen maddeler eklenmiş </a:t>
            </a:r>
            <a:r>
              <a:rPr lang="tr-TR" dirty="0" err="1"/>
              <a:t>besiyerleridir</a:t>
            </a:r>
            <a:r>
              <a:rPr lang="tr-TR" dirty="0"/>
              <a:t>. </a:t>
            </a:r>
          </a:p>
          <a:p>
            <a:r>
              <a:rPr lang="tr-TR" dirty="0"/>
              <a:t>İndirgen maddeler </a:t>
            </a:r>
            <a:r>
              <a:rPr lang="tr-TR" dirty="0" err="1"/>
              <a:t>besiyerindeki</a:t>
            </a:r>
            <a:r>
              <a:rPr lang="tr-TR" dirty="0"/>
              <a:t> çözünmüş oksijen ile kimyasal olarak etkileşime girerek </a:t>
            </a:r>
            <a:r>
              <a:rPr lang="tr-TR" dirty="0" err="1"/>
              <a:t>anaerob</a:t>
            </a:r>
            <a:r>
              <a:rPr lang="tr-TR" dirty="0"/>
              <a:t> mikroorganizmalar için uygun bir ortam yaratır.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986" y="1810512"/>
            <a:ext cx="3560158" cy="27249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77742" y="4677102"/>
            <a:ext cx="382357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tr-TR" sz="1200" dirty="0" err="1"/>
              <a:t>Escherichia</a:t>
            </a:r>
            <a:r>
              <a:rPr lang="tr-TR" sz="1200" dirty="0"/>
              <a:t> </a:t>
            </a:r>
            <a:r>
              <a:rPr lang="tr-TR" sz="1200" dirty="0" err="1"/>
              <a:t>coli</a:t>
            </a:r>
            <a:r>
              <a:rPr lang="tr-TR" sz="1200" dirty="0"/>
              <a:t>: </a:t>
            </a:r>
            <a:r>
              <a:rPr lang="tr-TR" sz="1200" dirty="0" err="1"/>
              <a:t>Fakültatif</a:t>
            </a:r>
            <a:r>
              <a:rPr lang="tr-TR" sz="1200" dirty="0"/>
              <a:t> </a:t>
            </a:r>
            <a:r>
              <a:rPr lang="tr-TR" sz="1200" dirty="0" err="1"/>
              <a:t>anaerob</a:t>
            </a:r>
            <a:r>
              <a:rPr lang="tr-TR" sz="1200" dirty="0"/>
              <a:t>, </a:t>
            </a:r>
          </a:p>
          <a:p>
            <a:pPr marL="342900" indent="-342900">
              <a:buAutoNum type="alphaUcParenR"/>
            </a:pPr>
            <a:r>
              <a:rPr lang="tr-TR" sz="1200" dirty="0" err="1"/>
              <a:t>Clostridium</a:t>
            </a:r>
            <a:r>
              <a:rPr lang="tr-TR" sz="1200" dirty="0"/>
              <a:t> </a:t>
            </a:r>
            <a:r>
              <a:rPr lang="tr-TR" sz="1200" dirty="0" err="1"/>
              <a:t>butrycium</a:t>
            </a:r>
            <a:r>
              <a:rPr lang="tr-TR" sz="1200" dirty="0"/>
              <a:t>: Zorunlu </a:t>
            </a:r>
            <a:r>
              <a:rPr lang="tr-TR" sz="1200" dirty="0" err="1"/>
              <a:t>anaerob</a:t>
            </a:r>
            <a:r>
              <a:rPr lang="tr-TR" sz="1200" dirty="0"/>
              <a:t>, </a:t>
            </a:r>
          </a:p>
          <a:p>
            <a:pPr marL="342900" indent="-342900">
              <a:buAutoNum type="alphaUcParenR"/>
            </a:pPr>
            <a:r>
              <a:rPr lang="tr-TR" sz="1200" dirty="0" err="1"/>
              <a:t>Staphylococcus</a:t>
            </a:r>
            <a:r>
              <a:rPr lang="tr-TR" sz="1200" dirty="0"/>
              <a:t> </a:t>
            </a:r>
            <a:r>
              <a:rPr lang="tr-TR" sz="1200" dirty="0" err="1"/>
              <a:t>aureus</a:t>
            </a:r>
            <a:r>
              <a:rPr lang="tr-TR" sz="1200" dirty="0"/>
              <a:t>: </a:t>
            </a:r>
            <a:r>
              <a:rPr lang="tr-TR" sz="1200" dirty="0" err="1"/>
              <a:t>Fakültatif</a:t>
            </a:r>
            <a:r>
              <a:rPr lang="tr-TR" sz="1200" dirty="0"/>
              <a:t> </a:t>
            </a:r>
            <a:r>
              <a:rPr lang="tr-TR" sz="1200" dirty="0" err="1"/>
              <a:t>anaerob</a:t>
            </a:r>
            <a:r>
              <a:rPr lang="tr-TR" sz="1200" dirty="0"/>
              <a:t> </a:t>
            </a:r>
          </a:p>
          <a:p>
            <a:pPr marL="342900" indent="-342900">
              <a:buAutoNum type="alphaUcParenR"/>
            </a:pPr>
            <a:r>
              <a:rPr lang="tr-TR" sz="1200" dirty="0" err="1"/>
              <a:t>Neisseria</a:t>
            </a:r>
            <a:r>
              <a:rPr lang="tr-TR" sz="1200" dirty="0"/>
              <a:t> </a:t>
            </a:r>
            <a:r>
              <a:rPr lang="tr-TR" sz="1200" dirty="0" err="1"/>
              <a:t>sicca</a:t>
            </a:r>
            <a:r>
              <a:rPr lang="tr-TR" sz="1200" dirty="0"/>
              <a:t>: </a:t>
            </a:r>
            <a:r>
              <a:rPr lang="tr-TR" sz="1200" dirty="0" err="1"/>
              <a:t>Microaerofil</a:t>
            </a:r>
            <a:r>
              <a:rPr lang="tr-TR" sz="1200" dirty="0"/>
              <a:t> </a:t>
            </a:r>
          </a:p>
          <a:p>
            <a:pPr marL="342900" indent="-342900">
              <a:buAutoNum type="alphaUcParenR"/>
            </a:pPr>
            <a:r>
              <a:rPr lang="tr-TR" sz="1200" dirty="0" err="1"/>
              <a:t>Pseudomonas</a:t>
            </a:r>
            <a:r>
              <a:rPr lang="tr-TR" sz="1200" dirty="0"/>
              <a:t> </a:t>
            </a:r>
            <a:r>
              <a:rPr lang="tr-TR" sz="1200" dirty="0" err="1"/>
              <a:t>aeroginosa</a:t>
            </a:r>
            <a:r>
              <a:rPr lang="tr-TR" sz="1200" dirty="0"/>
              <a:t>: Zorunlu </a:t>
            </a:r>
            <a:r>
              <a:rPr lang="tr-TR" sz="1200" dirty="0" err="1"/>
              <a:t>aerob</a:t>
            </a:r>
            <a:r>
              <a:rPr lang="tr-T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932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9860" y="25887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tr-TR" dirty="0"/>
              <a:t>Birçok </a:t>
            </a:r>
            <a:r>
              <a:rPr lang="tr-TR" dirty="0" err="1"/>
              <a:t>Besiyerinin</a:t>
            </a:r>
            <a:r>
              <a:rPr lang="tr-TR" dirty="0"/>
              <a:t> Bileşimine Giren Temel Maddeler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3" y="1778697"/>
            <a:ext cx="9944737" cy="4262666"/>
          </a:xfrm>
        </p:spPr>
        <p:txBody>
          <a:bodyPr>
            <a:normAutofit/>
          </a:bodyPr>
          <a:lstStyle/>
          <a:p>
            <a:r>
              <a:rPr lang="tr-TR" b="1" dirty="0" err="1"/>
              <a:t>Agar</a:t>
            </a:r>
            <a:r>
              <a:rPr lang="tr-TR" b="1" dirty="0"/>
              <a:t>:  </a:t>
            </a:r>
            <a:r>
              <a:rPr lang="tr-TR" dirty="0" err="1"/>
              <a:t>Besiyerlerinde</a:t>
            </a:r>
            <a:r>
              <a:rPr lang="tr-TR" dirty="0"/>
              <a:t> katılaştırıcı ajandır. Bazı deniz yosunlarından (kırmızı alg) elde edilir.</a:t>
            </a:r>
          </a:p>
          <a:p>
            <a:r>
              <a:rPr lang="tr-TR" b="1" dirty="0"/>
              <a:t>Pepton: </a:t>
            </a:r>
            <a:r>
              <a:rPr lang="tr-TR" dirty="0"/>
              <a:t>Proteinlerin hidrolizi ile elde edilen ürünlere verilen genel bir isimdir.</a:t>
            </a:r>
            <a:endParaRPr lang="tr-TR" b="1" dirty="0"/>
          </a:p>
          <a:p>
            <a:r>
              <a:rPr lang="tr-TR" b="1" dirty="0"/>
              <a:t>Maya </a:t>
            </a:r>
            <a:r>
              <a:rPr lang="tr-TR" b="1" dirty="0" err="1"/>
              <a:t>ekstraktı</a:t>
            </a:r>
            <a:r>
              <a:rPr lang="tr-TR" b="1" dirty="0"/>
              <a:t>: </a:t>
            </a:r>
            <a:r>
              <a:rPr lang="tr-TR" dirty="0"/>
              <a:t>Ekmek mayası (</a:t>
            </a:r>
            <a:r>
              <a:rPr lang="tr-TR" dirty="0" err="1"/>
              <a:t>Saccharomyces</a:t>
            </a:r>
            <a:r>
              <a:rPr lang="tr-TR" dirty="0"/>
              <a:t> </a:t>
            </a:r>
            <a:r>
              <a:rPr lang="tr-TR" dirty="0" err="1"/>
              <a:t>cerevisiae</a:t>
            </a:r>
            <a:r>
              <a:rPr lang="tr-TR" dirty="0"/>
              <a:t>), bira mayası gibi mayaların enzim veya asitle hidrolizinden elde edilir. </a:t>
            </a:r>
            <a:endParaRPr lang="tr-TR" b="1" dirty="0"/>
          </a:p>
          <a:p>
            <a:r>
              <a:rPr lang="tr-TR" b="1" dirty="0"/>
              <a:t>Et </a:t>
            </a:r>
            <a:r>
              <a:rPr lang="tr-TR" b="1" dirty="0" err="1"/>
              <a:t>ekstraktı</a:t>
            </a:r>
            <a:r>
              <a:rPr lang="tr-TR" b="1" dirty="0"/>
              <a:t>: </a:t>
            </a:r>
            <a:r>
              <a:rPr lang="tr-TR" dirty="0"/>
              <a:t>Bakteriler için genel </a:t>
            </a:r>
            <a:r>
              <a:rPr lang="tr-TR" dirty="0" err="1"/>
              <a:t>besiyeri</a:t>
            </a:r>
            <a:r>
              <a:rPr lang="tr-TR" dirty="0"/>
              <a:t> olarak kullanılır. Yağsız, </a:t>
            </a:r>
            <a:r>
              <a:rPr lang="tr-TR" dirty="0" err="1"/>
              <a:t>tendonları</a:t>
            </a:r>
            <a:r>
              <a:rPr lang="tr-TR" dirty="0"/>
              <a:t> ayrılmış sığır etinden (kıymasından) elde edilir. </a:t>
            </a:r>
            <a:endParaRPr lang="tr-TR" b="1" dirty="0"/>
          </a:p>
          <a:p>
            <a:r>
              <a:rPr lang="tr-TR" b="1" dirty="0"/>
              <a:t>Tuz (NACI): </a:t>
            </a:r>
            <a:r>
              <a:rPr lang="tr-TR" dirty="0" err="1"/>
              <a:t>İzotonik</a:t>
            </a:r>
            <a:r>
              <a:rPr lang="tr-TR" dirty="0"/>
              <a:t> ortam yaratmak amacıyla kullanılır. </a:t>
            </a:r>
            <a:endParaRPr lang="tr-TR" b="1" dirty="0"/>
          </a:p>
          <a:p>
            <a:r>
              <a:rPr lang="tr-TR" b="1" dirty="0"/>
              <a:t>Jelatin: </a:t>
            </a:r>
            <a:r>
              <a:rPr lang="tr-TR" dirty="0"/>
              <a:t>Katılaştırıcı ajan olmaktan çok mikroorganizmaların </a:t>
            </a:r>
            <a:r>
              <a:rPr lang="tr-TR" dirty="0" err="1"/>
              <a:t>proteolitik</a:t>
            </a:r>
            <a:r>
              <a:rPr lang="tr-TR" dirty="0"/>
              <a:t> enzim aktivitesini ortaya koymak amacıyla kullanılır.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056750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5677" y="964505"/>
            <a:ext cx="9958191" cy="5076858"/>
          </a:xfrm>
        </p:spPr>
        <p:txBody>
          <a:bodyPr/>
          <a:lstStyle/>
          <a:p>
            <a:r>
              <a:rPr lang="tr-TR" b="1" dirty="0" err="1"/>
              <a:t>Karbonidratlar</a:t>
            </a:r>
            <a:r>
              <a:rPr lang="tr-TR" b="1" dirty="0"/>
              <a:t>: </a:t>
            </a:r>
            <a:r>
              <a:rPr lang="tr-TR" dirty="0"/>
              <a:t>Fermente olabilen </a:t>
            </a:r>
            <a:r>
              <a:rPr lang="tr-TR" dirty="0" err="1"/>
              <a:t>karbohidratlar</a:t>
            </a:r>
            <a:r>
              <a:rPr lang="tr-TR" dirty="0"/>
              <a:t>, mikroorganizmalar için enerji ve C kaynağıdır. </a:t>
            </a:r>
          </a:p>
          <a:p>
            <a:r>
              <a:rPr lang="tr-TR" dirty="0" err="1"/>
              <a:t>Karbohidratlar</a:t>
            </a:r>
            <a:r>
              <a:rPr lang="tr-TR" dirty="0"/>
              <a:t> yüksek sıcaklıkta sterilize edilirlerse </a:t>
            </a:r>
            <a:r>
              <a:rPr lang="tr-TR" dirty="0" err="1"/>
              <a:t>dekompoze</a:t>
            </a:r>
            <a:r>
              <a:rPr lang="tr-TR" dirty="0"/>
              <a:t> (ayrışma) olurlar ve organik asitler meydana gelir. Organik asitler </a:t>
            </a:r>
            <a:r>
              <a:rPr lang="tr-TR" dirty="0" err="1"/>
              <a:t>besiyeri</a:t>
            </a:r>
            <a:r>
              <a:rPr lang="tr-TR" dirty="0"/>
              <a:t> </a:t>
            </a:r>
            <a:r>
              <a:rPr lang="tr-TR" dirty="0" err="1"/>
              <a:t>pH’sını</a:t>
            </a:r>
            <a:r>
              <a:rPr lang="tr-TR" dirty="0"/>
              <a:t> düşürdüklerinden mikroorganizmaların gelişimini </a:t>
            </a:r>
            <a:r>
              <a:rPr lang="tr-TR" dirty="0" err="1"/>
              <a:t>inhibe</a:t>
            </a:r>
            <a:r>
              <a:rPr lang="tr-TR" dirty="0"/>
              <a:t> edebilirler. </a:t>
            </a:r>
            <a:endParaRPr lang="tr-TR" b="1" dirty="0"/>
          </a:p>
          <a:p>
            <a:r>
              <a:rPr lang="tr-TR" b="1" dirty="0"/>
              <a:t>Kan: </a:t>
            </a:r>
            <a:r>
              <a:rPr lang="tr-TR" dirty="0"/>
              <a:t>Belirli bazı </a:t>
            </a:r>
            <a:r>
              <a:rPr lang="tr-TR" dirty="0" err="1"/>
              <a:t>besiyerlerine</a:t>
            </a:r>
            <a:r>
              <a:rPr lang="tr-TR" dirty="0"/>
              <a:t> zenginleştirme veya bakterilerin </a:t>
            </a:r>
            <a:r>
              <a:rPr lang="tr-TR" dirty="0" err="1"/>
              <a:t>hemoliz</a:t>
            </a:r>
            <a:r>
              <a:rPr lang="tr-TR" dirty="0"/>
              <a:t> yapma durumunu ortaya koyma amaçlarıyla eklenir.</a:t>
            </a:r>
            <a:endParaRPr lang="tr-TR" b="1" dirty="0"/>
          </a:p>
          <a:p>
            <a:r>
              <a:rPr lang="tr-TR" b="1" dirty="0"/>
              <a:t>Tampon maddeler  (</a:t>
            </a:r>
            <a:r>
              <a:rPr lang="tr-TR" b="1" dirty="0" err="1"/>
              <a:t>buffer</a:t>
            </a:r>
            <a:r>
              <a:rPr lang="tr-TR" b="1" dirty="0"/>
              <a:t>): </a:t>
            </a:r>
            <a:r>
              <a:rPr lang="tr-TR" dirty="0"/>
              <a:t>Çözelti içerisindeki ani ve hızlı </a:t>
            </a:r>
            <a:r>
              <a:rPr lang="tr-TR" dirty="0" err="1"/>
              <a:t>pH</a:t>
            </a:r>
            <a:r>
              <a:rPr lang="tr-TR" dirty="0"/>
              <a:t> değişimlerini kontrol etmek için eklenen zayıf asit veya bazların tuzlarıdır.</a:t>
            </a:r>
            <a:endParaRPr lang="tr-TR" b="1" dirty="0"/>
          </a:p>
          <a:p>
            <a:r>
              <a:rPr lang="tr-TR" b="1" dirty="0"/>
              <a:t>İnorganik maddeler: </a:t>
            </a:r>
            <a:r>
              <a:rPr lang="tr-TR" dirty="0" err="1"/>
              <a:t>Besiyerlerinin</a:t>
            </a:r>
            <a:r>
              <a:rPr lang="tr-TR" dirty="0"/>
              <a:t> pek çoğunda bu bileşenlere ayrıca yer verilmemektedir. Çünkü pepton, </a:t>
            </a:r>
            <a:r>
              <a:rPr lang="tr-TR" dirty="0" err="1"/>
              <a:t>yeast</a:t>
            </a:r>
            <a:r>
              <a:rPr lang="tr-TR" dirty="0"/>
              <a:t> </a:t>
            </a:r>
            <a:r>
              <a:rPr lang="tr-TR" dirty="0" err="1"/>
              <a:t>extract</a:t>
            </a:r>
            <a:r>
              <a:rPr lang="tr-TR" dirty="0"/>
              <a:t>, </a:t>
            </a:r>
            <a:r>
              <a:rPr lang="tr-TR" dirty="0" err="1"/>
              <a:t>beef</a:t>
            </a:r>
            <a:r>
              <a:rPr lang="tr-TR" dirty="0"/>
              <a:t> </a:t>
            </a:r>
            <a:r>
              <a:rPr lang="tr-TR" dirty="0" err="1"/>
              <a:t>extract</a:t>
            </a:r>
            <a:r>
              <a:rPr lang="tr-TR" dirty="0"/>
              <a:t>, tampon maddeler ile </a:t>
            </a:r>
            <a:r>
              <a:rPr lang="tr-TR" dirty="0" err="1"/>
              <a:t>agar</a:t>
            </a:r>
            <a:r>
              <a:rPr lang="tr-TR" dirty="0"/>
              <a:t> gibi maddelerde yeterli düzeyde inorganik madde bulunmaktadır. 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9682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Besiyerlerinin</a:t>
            </a:r>
            <a:r>
              <a:rPr lang="tr-TR" dirty="0"/>
              <a:t> Sahip Olması Gereken Özellikler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Üretilmek istenen mikroorganizmanın gereksinim duyduğu maddeleri içermelidir.</a:t>
            </a:r>
          </a:p>
          <a:p>
            <a:r>
              <a:rPr lang="tr-TR" dirty="0" err="1"/>
              <a:t>Besiyerinde</a:t>
            </a:r>
            <a:r>
              <a:rPr lang="tr-TR" dirty="0"/>
              <a:t> </a:t>
            </a:r>
            <a:r>
              <a:rPr lang="tr-TR" dirty="0" err="1"/>
              <a:t>mikrorganizmanın</a:t>
            </a:r>
            <a:r>
              <a:rPr lang="tr-TR" dirty="0"/>
              <a:t> gereksinim duyduğu uygun </a:t>
            </a:r>
            <a:r>
              <a:rPr lang="tr-TR" dirty="0" err="1"/>
              <a:t>pH</a:t>
            </a:r>
            <a:r>
              <a:rPr lang="tr-TR" dirty="0"/>
              <a:t>, su aktivitesi       (</a:t>
            </a:r>
            <a:r>
              <a:rPr lang="tr-TR" dirty="0" err="1"/>
              <a:t>aw</a:t>
            </a:r>
            <a:r>
              <a:rPr lang="tr-TR" dirty="0"/>
              <a:t>), </a:t>
            </a:r>
            <a:r>
              <a:rPr lang="tr-TR" dirty="0" err="1"/>
              <a:t>osmotik</a:t>
            </a:r>
            <a:r>
              <a:rPr lang="tr-TR" dirty="0"/>
              <a:t> basınç , </a:t>
            </a:r>
            <a:r>
              <a:rPr lang="tr-TR" dirty="0" err="1"/>
              <a:t>oksidasyon</a:t>
            </a:r>
            <a:r>
              <a:rPr lang="tr-TR" dirty="0"/>
              <a:t> –redüksiyon potansiyeli ne sahip olmalıdır.</a:t>
            </a:r>
          </a:p>
          <a:p>
            <a:r>
              <a:rPr lang="tr-TR" dirty="0"/>
              <a:t>Dış ortamdan gelebilecek </a:t>
            </a:r>
            <a:r>
              <a:rPr lang="tr-TR" dirty="0" err="1"/>
              <a:t>kontaminasyonlara</a:t>
            </a:r>
            <a:r>
              <a:rPr lang="tr-TR" dirty="0"/>
              <a:t> engel olmak için uygun ve özel kaplarda hazırlanmalıdır.</a:t>
            </a:r>
          </a:p>
          <a:p>
            <a:r>
              <a:rPr lang="tr-TR" dirty="0"/>
              <a:t>Mikrobiyolojik anlamda steril olmalı, sterilizasyon kontrolü yapılmalıdır. </a:t>
            </a:r>
          </a:p>
          <a:p>
            <a:r>
              <a:rPr lang="tr-TR" dirty="0"/>
              <a:t>Ekim öncesi sterilizasyon hazırlığı ve sterilizasyon uygulaması titizlikle uygulanmalıdır.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0851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729077"/>
            <a:ext cx="2403764" cy="556923"/>
          </a:xfrm>
        </p:spPr>
        <p:txBody>
          <a:bodyPr/>
          <a:lstStyle/>
          <a:p>
            <a:pPr marL="0" indent="0">
              <a:buNone/>
            </a:pPr>
            <a:r>
              <a:rPr lang="tr-TR" u="sng" dirty="0"/>
              <a:t>Ana Kaynak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043055" y="1981199"/>
            <a:ext cx="6664037" cy="46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u="sng" dirty="0"/>
              <a:t>Diğer Kaynaklar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dirty="0"/>
              <a:t>MEGEP Gıda Teknolojisi Laboratuvar Organizasyonu ve Laboratuvar Hizmetleri Föyü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dirty="0"/>
              <a:t>HALKMAN </a:t>
            </a:r>
            <a:r>
              <a:rPr lang="tr-TR" sz="1800" dirty="0" err="1"/>
              <a:t>A.Kadir</a:t>
            </a:r>
            <a:r>
              <a:rPr lang="tr-TR" sz="1800" dirty="0"/>
              <a:t>, Mustafa Akçelik, </a:t>
            </a:r>
            <a:r>
              <a:rPr lang="tr-TR" sz="1800" b="1" dirty="0" err="1"/>
              <a:t>Merck</a:t>
            </a:r>
            <a:r>
              <a:rPr lang="tr-TR" sz="1800" b="1" dirty="0"/>
              <a:t> Gıda Mikrobiyolojisi Uygulamaları</a:t>
            </a:r>
            <a:r>
              <a:rPr lang="tr-TR" sz="1800" dirty="0"/>
              <a:t>, 1. baskı, Başak Matbaacılık ve Tanıtım Hizmetleri Ltd. Ş., Ankara, 2005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dirty="0"/>
              <a:t>https://avys.omu.edu.tr/storage/app/public/aslihan.kizildogan/68938/Hafta%205-besiyerleri%20%20ve%20%20tipleri.pdf</a:t>
            </a:r>
          </a:p>
          <a:p>
            <a:pPr marL="514350" indent="-514350">
              <a:buFont typeface="+mj-lt"/>
              <a:buAutoNum type="arabicPeriod"/>
            </a:pP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3252355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6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4761" y="838754"/>
            <a:ext cx="8596668" cy="1320800"/>
          </a:xfrm>
        </p:spPr>
        <p:txBody>
          <a:bodyPr/>
          <a:lstStyle/>
          <a:p>
            <a:r>
              <a:rPr lang="tr-TR" dirty="0" err="1"/>
              <a:t>Besiyeri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4761" y="1940098"/>
            <a:ext cx="5247978" cy="3880773"/>
          </a:xfrm>
        </p:spPr>
        <p:txBody>
          <a:bodyPr/>
          <a:lstStyle/>
          <a:p>
            <a:endParaRPr lang="tr-TR" dirty="0"/>
          </a:p>
          <a:p>
            <a:r>
              <a:rPr lang="tr-TR" sz="2000" dirty="0"/>
              <a:t>Mikroorganizmaları, bulundukları ortam dışında ve laboratuvarlarda üretmek için formüle edilmiş, </a:t>
            </a:r>
          </a:p>
          <a:p>
            <a:r>
              <a:rPr lang="tr-TR" sz="2000" dirty="0"/>
              <a:t>Mikroorganizmaların gereksinimini olan besin ögelerini içeren, </a:t>
            </a:r>
          </a:p>
          <a:p>
            <a:r>
              <a:rPr lang="tr-TR" sz="2000" dirty="0"/>
              <a:t>Katı veya sıvı, besleyici yapay ortamlardır.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62175" t="16667" r="7900" b="52800"/>
          <a:stretch/>
        </p:blipFill>
        <p:spPr>
          <a:xfrm>
            <a:off x="6080483" y="2308234"/>
            <a:ext cx="3529860" cy="258775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191429" y="6527030"/>
            <a:ext cx="29145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dirty="0"/>
              <a:t>https://tr.pinterest.com/pin/484629609883320594/</a:t>
            </a:r>
          </a:p>
        </p:txBody>
      </p:sp>
    </p:spTree>
    <p:extLst>
      <p:ext uri="{BB962C8B-B14F-4D97-AF65-F5344CB8AC3E}">
        <p14:creationId xmlns:p14="http://schemas.microsoft.com/office/powerpoint/2010/main" val="424418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35770" y="1066800"/>
            <a:ext cx="8596668" cy="1320800"/>
          </a:xfrm>
        </p:spPr>
        <p:txBody>
          <a:bodyPr/>
          <a:lstStyle/>
          <a:p>
            <a:r>
              <a:rPr lang="tr-TR" dirty="0" err="1"/>
              <a:t>Besiyerleri</a:t>
            </a:r>
            <a:r>
              <a:rPr lang="tr-TR" dirty="0"/>
              <a:t> ;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/>
              <a:t>Mikroorganizmaların  üretilmesi, geliştirilmesi ve canlılıklarının korunması, </a:t>
            </a:r>
          </a:p>
          <a:p>
            <a:r>
              <a:rPr lang="tr-TR" dirty="0"/>
              <a:t>Saf kültürlerinin elde edilmesi(izolasyonu), </a:t>
            </a:r>
          </a:p>
          <a:p>
            <a:r>
              <a:rPr lang="tr-TR" dirty="0" err="1"/>
              <a:t>Makroskoik</a:t>
            </a:r>
            <a:r>
              <a:rPr lang="tr-TR" dirty="0"/>
              <a:t> morfolojilerinin ve biyokimyasal özelliklerinin incelenmesi </a:t>
            </a:r>
          </a:p>
          <a:p>
            <a:r>
              <a:rPr lang="tr-TR" dirty="0"/>
              <a:t>Tanımlanmaları (</a:t>
            </a:r>
            <a:r>
              <a:rPr lang="tr-TR" dirty="0" err="1"/>
              <a:t>identifikasyon</a:t>
            </a:r>
            <a:r>
              <a:rPr lang="tr-TR" dirty="0"/>
              <a:t>), </a:t>
            </a:r>
          </a:p>
          <a:p>
            <a:r>
              <a:rPr lang="tr-TR" dirty="0"/>
              <a:t>Sayımları,  </a:t>
            </a:r>
          </a:p>
          <a:p>
            <a:r>
              <a:rPr lang="tr-TR" dirty="0"/>
              <a:t>Biyolojik ve </a:t>
            </a:r>
            <a:r>
              <a:rPr lang="tr-TR" dirty="0" err="1"/>
              <a:t>metabolik</a:t>
            </a:r>
            <a:r>
              <a:rPr lang="tr-TR" dirty="0"/>
              <a:t> ürünlerinin elde edilmesi  </a:t>
            </a:r>
          </a:p>
          <a:p>
            <a:r>
              <a:rPr lang="tr-TR" dirty="0"/>
              <a:t>Gıda , su ve çevre kontrolleri vb. amaçlarla kullanılabilir.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575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Besiyerlerinin</a:t>
            </a:r>
            <a:r>
              <a:rPr lang="tr-TR" dirty="0"/>
              <a:t> bileşiminde mutlaka bulunması gereken maddeler: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Su, </a:t>
            </a:r>
          </a:p>
          <a:p>
            <a:r>
              <a:rPr lang="tr-TR" dirty="0"/>
              <a:t>Karbon ve enerji kaynağı maddeler </a:t>
            </a:r>
          </a:p>
          <a:p>
            <a:r>
              <a:rPr lang="tr-TR" dirty="0"/>
              <a:t>Azot kaynağı maddeler, </a:t>
            </a:r>
          </a:p>
          <a:p>
            <a:r>
              <a:rPr lang="tr-TR" dirty="0"/>
              <a:t>Üreme faktörleri  (vitaminler (özellikle B grubu), pürin ve </a:t>
            </a:r>
            <a:r>
              <a:rPr lang="tr-TR" dirty="0" err="1"/>
              <a:t>primidin</a:t>
            </a:r>
            <a:r>
              <a:rPr lang="tr-TR" dirty="0"/>
              <a:t> bazları, amino asitler  vb.)</a:t>
            </a:r>
          </a:p>
          <a:p>
            <a:r>
              <a:rPr lang="tr-TR" dirty="0"/>
              <a:t>İnorganik maddeler  (</a:t>
            </a:r>
            <a:r>
              <a:rPr lang="tr-TR" dirty="0" err="1"/>
              <a:t>Na</a:t>
            </a:r>
            <a:r>
              <a:rPr lang="tr-TR" dirty="0"/>
              <a:t>, K, Cl, P, </a:t>
            </a:r>
            <a:r>
              <a:rPr lang="tr-TR" dirty="0" err="1"/>
              <a:t>Ca</a:t>
            </a:r>
            <a:r>
              <a:rPr lang="tr-TR" dirty="0"/>
              <a:t>, Fe, Mg, S vb. makro elementlerle, </a:t>
            </a:r>
            <a:r>
              <a:rPr lang="tr-TR" dirty="0" err="1"/>
              <a:t>Zn</a:t>
            </a:r>
            <a:r>
              <a:rPr lang="tr-TR" dirty="0"/>
              <a:t>, Mg, </a:t>
            </a:r>
            <a:r>
              <a:rPr lang="tr-TR" dirty="0" err="1"/>
              <a:t>Br</a:t>
            </a:r>
            <a:r>
              <a:rPr lang="tr-TR" dirty="0"/>
              <a:t>, </a:t>
            </a:r>
            <a:r>
              <a:rPr lang="tr-TR" dirty="0" err="1"/>
              <a:t>Mo</a:t>
            </a:r>
            <a:r>
              <a:rPr lang="tr-TR" dirty="0"/>
              <a:t>, </a:t>
            </a:r>
            <a:r>
              <a:rPr lang="tr-TR" dirty="0" err="1"/>
              <a:t>Co</a:t>
            </a:r>
            <a:r>
              <a:rPr lang="tr-TR" dirty="0"/>
              <a:t>, Cu, B vb. mikro elementler 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793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455085"/>
              </p:ext>
            </p:extLst>
          </p:nvPr>
        </p:nvGraphicFramePr>
        <p:xfrm>
          <a:off x="1289304" y="1170432"/>
          <a:ext cx="6345704" cy="400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383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1. Fiziksel Özelliklerine Göre 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285182"/>
              </p:ext>
            </p:extLst>
          </p:nvPr>
        </p:nvGraphicFramePr>
        <p:xfrm>
          <a:off x="677334" y="1884219"/>
          <a:ext cx="8018610" cy="4041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60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2. Kaynaklarına Göre 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922866"/>
              </p:ext>
            </p:extLst>
          </p:nvPr>
        </p:nvGraphicFramePr>
        <p:xfrm>
          <a:off x="677334" y="2160589"/>
          <a:ext cx="7634562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539496"/>
            <a:ext cx="4196418" cy="605116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36" y="740664"/>
            <a:ext cx="3798934" cy="58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69977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1338</Words>
  <Application>Microsoft Office PowerPoint</Application>
  <PresentationFormat>Geniş ekran</PresentationFormat>
  <Paragraphs>140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Trebuchet MS</vt:lpstr>
      <vt:lpstr>Wingdings 3</vt:lpstr>
      <vt:lpstr>Yüzeyler</vt:lpstr>
      <vt:lpstr>   MİKROBİYOLOJİK BESİYERLERİ VE HAZIRLANMASI   </vt:lpstr>
      <vt:lpstr>İçerik </vt:lpstr>
      <vt:lpstr>Besiyeri </vt:lpstr>
      <vt:lpstr>Besiyerleri ; </vt:lpstr>
      <vt:lpstr>Besiyerlerinin bileşiminde mutlaka bulunması gereken maddeler:  </vt:lpstr>
      <vt:lpstr>PowerPoint Sunusu</vt:lpstr>
      <vt:lpstr>1. Fiziksel Özelliklerine Göre  </vt:lpstr>
      <vt:lpstr>2. Kaynaklarına Göre  </vt:lpstr>
      <vt:lpstr>PowerPoint Sunusu</vt:lpstr>
      <vt:lpstr>3. Kullanım Amacına Göre  </vt:lpstr>
      <vt:lpstr>3.1. Genel Besiyerleri </vt:lpstr>
      <vt:lpstr>3.2. Özel Besiyerleri                                     Belirli bir amaç veya belirli bir mikroorganizma için kullanılan besyerleridir.</vt:lpstr>
      <vt:lpstr>Canlandırma Besiyerleri: </vt:lpstr>
      <vt:lpstr>Selektif  (seçici) Besiyerleri</vt:lpstr>
      <vt:lpstr>Seçici Besiyeri Örnekleri</vt:lpstr>
      <vt:lpstr>PowerPoint Sunusu</vt:lpstr>
      <vt:lpstr>PowerPoint Sunusu</vt:lpstr>
      <vt:lpstr>Elektif (Seçime Yönelik) Besiyerleri:     </vt:lpstr>
      <vt:lpstr>Diferansiyel (Farklara Dönük) Besiyerleri:    </vt:lpstr>
      <vt:lpstr>Bazı besiyerleri hem seçici hem de ayırt edici besiyerleri özelliktedir !!!</vt:lpstr>
      <vt:lpstr>Zenginleştirme Besiyerleri:   </vt:lpstr>
      <vt:lpstr>Biyokimyasal Test Besiyerleri  </vt:lpstr>
      <vt:lpstr>Tamamlama veya Doğrulama Besiyerleri  </vt:lpstr>
      <vt:lpstr>İndirgenmiş Besiyerleri</vt:lpstr>
      <vt:lpstr>Birçok Besiyerinin Bileşimine Giren Temel Maddeler  </vt:lpstr>
      <vt:lpstr>PowerPoint Sunusu</vt:lpstr>
      <vt:lpstr>Besiyerlerinin Sahip Olması Gereken Özellikler  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</dc:creator>
  <cp:lastModifiedBy>Ahmet Yetiman</cp:lastModifiedBy>
  <cp:revision>52</cp:revision>
  <dcterms:created xsi:type="dcterms:W3CDTF">2020-10-07T10:44:26Z</dcterms:created>
  <dcterms:modified xsi:type="dcterms:W3CDTF">2024-11-08T13:34:58Z</dcterms:modified>
</cp:coreProperties>
</file>