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3" r:id="rId4"/>
    <p:sldId id="264" r:id="rId5"/>
    <p:sldId id="267" r:id="rId6"/>
    <p:sldId id="265" r:id="rId7"/>
    <p:sldId id="266" r:id="rId8"/>
    <p:sldId id="268" r:id="rId9"/>
    <p:sldId id="282" r:id="rId10"/>
    <p:sldId id="270" r:id="rId11"/>
    <p:sldId id="271" r:id="rId12"/>
    <p:sldId id="272" r:id="rId13"/>
    <p:sldId id="273" r:id="rId14"/>
    <p:sldId id="274" r:id="rId15"/>
    <p:sldId id="275" r:id="rId16"/>
    <p:sldId id="276" r:id="rId17"/>
    <p:sldId id="261" r:id="rId18"/>
    <p:sldId id="279" r:id="rId19"/>
    <p:sldId id="283" r:id="rId20"/>
    <p:sldId id="258" r:id="rId21"/>
    <p:sldId id="26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9962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287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69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41983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99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07464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16395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8699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34728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78314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CC44FF5-5F42-4359-BF41-3CFE1A51E379}" type="datetimeFigureOut">
              <a:rPr lang="tr-TR" smtClean="0"/>
              <a:t>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949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CC44FF5-5F42-4359-BF41-3CFE1A51E379}" type="datetimeFigureOut">
              <a:rPr lang="tr-TR" smtClean="0"/>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4393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CC44FF5-5F42-4359-BF41-3CFE1A51E379}" type="datetimeFigureOut">
              <a:rPr lang="tr-TR" smtClean="0"/>
              <a:t>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6239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4FF5-5F42-4359-BF41-3CFE1A51E379}" type="datetimeFigureOut">
              <a:rPr lang="tr-TR" smtClean="0"/>
              <a:t>8.11.2024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1490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8CC44FF5-5F42-4359-BF41-3CFE1A51E379}" type="datetimeFigureOut">
              <a:rPr lang="tr-TR" smtClean="0"/>
              <a:t>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5324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CC44FF5-5F42-4359-BF41-3CFE1A51E379}" type="datetimeFigureOut">
              <a:rPr lang="tr-TR" smtClean="0"/>
              <a:t>8.11.2024</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57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C44FF5-5F42-4359-BF41-3CFE1A51E379}" type="datetimeFigureOut">
              <a:rPr lang="tr-TR" smtClean="0"/>
              <a:t>8.11.2024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E6205C-277B-48BF-A657-0195E33C1B93}" type="slidenum">
              <a:rPr lang="tr-TR" smtClean="0"/>
              <a:t>‹#›</a:t>
            </a:fld>
            <a:endParaRPr lang="tr-TR"/>
          </a:p>
        </p:txBody>
      </p:sp>
    </p:spTree>
    <p:extLst>
      <p:ext uri="{BB962C8B-B14F-4D97-AF65-F5344CB8AC3E}">
        <p14:creationId xmlns:p14="http://schemas.microsoft.com/office/powerpoint/2010/main" val="118232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ill-laboratories.com/analytical-testing/food-microbiology-testing/molecular-microbiology/" TargetMode="External"/><Relationship Id="rId2" Type="http://schemas.openxmlformats.org/officeDocument/2006/relationships/hyperlink" Target="https://food.r-biopharm.com/news/microbial-count-efficient-microbiological-analyses/" TargetMode="Externa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br>
              <a:rPr lang="tr-TR" sz="4400" dirty="0">
                <a:solidFill>
                  <a:schemeClr val="tx1"/>
                </a:solidFill>
              </a:rPr>
            </a:br>
            <a:r>
              <a:rPr lang="tr-TR" sz="4400" dirty="0">
                <a:solidFill>
                  <a:schemeClr val="tx1"/>
                </a:solidFill>
              </a:rPr>
              <a:t>Mikrobiyolojik Ekim için Numune Hazırlama </a:t>
            </a:r>
          </a:p>
        </p:txBody>
      </p:sp>
      <p:sp>
        <p:nvSpPr>
          <p:cNvPr id="3" name="Alt Başlık 2"/>
          <p:cNvSpPr>
            <a:spLocks noGrp="1"/>
          </p:cNvSpPr>
          <p:nvPr>
            <p:ph type="subTitle" idx="1"/>
          </p:nvPr>
        </p:nvSpPr>
        <p:spPr>
          <a:xfrm>
            <a:off x="10166946" y="6080384"/>
            <a:ext cx="1911928" cy="637310"/>
          </a:xfrm>
        </p:spPr>
        <p:txBody>
          <a:bodyPr>
            <a:noAutofit/>
          </a:bodyPr>
          <a:lstStyle/>
          <a:p>
            <a:r>
              <a:rPr lang="tr-TR" sz="1200" b="1" dirty="0">
                <a:solidFill>
                  <a:schemeClr val="tx1"/>
                </a:solidFill>
              </a:rPr>
              <a:t>Genel Mikrobiyoloji </a:t>
            </a:r>
          </a:p>
          <a:p>
            <a:r>
              <a:rPr lang="tr-TR" sz="1200" b="1" dirty="0">
                <a:solidFill>
                  <a:schemeClr val="tx1"/>
                </a:solidFill>
              </a:rPr>
              <a:t>Laboratuvar Dersi 2024</a:t>
            </a:r>
          </a:p>
        </p:txBody>
      </p:sp>
      <p:pic>
        <p:nvPicPr>
          <p:cNvPr id="1036" name="Picture 12" descr="Dosya:ERU Logo.jpg - Vikipe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3048" y="138545"/>
            <a:ext cx="1155826"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gida.erciyes.edu.tr/upload/ZSPOXP2gida_logo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338" y="5508884"/>
            <a:ext cx="2177143"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4119334" y="4050836"/>
            <a:ext cx="2891066" cy="2348203"/>
          </a:xfrm>
          <a:prstGeom prst="rect">
            <a:avLst/>
          </a:prstGeom>
        </p:spPr>
      </p:pic>
    </p:spTree>
    <p:extLst>
      <p:ext uri="{BB962C8B-B14F-4D97-AF65-F5344CB8AC3E}">
        <p14:creationId xmlns:p14="http://schemas.microsoft.com/office/powerpoint/2010/main" val="5185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6582"/>
          </a:xfrm>
        </p:spPr>
        <p:txBody>
          <a:bodyPr>
            <a:normAutofit fontScale="90000"/>
          </a:bodyPr>
          <a:lstStyle/>
          <a:p>
            <a:r>
              <a:rPr lang="tr-TR" dirty="0"/>
              <a:t>Sıvı gıdalardan mikrobiyolojik örnek alınması</a:t>
            </a:r>
            <a:br>
              <a:rPr lang="tr-TR" dirty="0"/>
            </a:br>
            <a:endParaRPr lang="tr-TR" dirty="0"/>
          </a:p>
        </p:txBody>
      </p:sp>
      <p:sp>
        <p:nvSpPr>
          <p:cNvPr id="3" name="İçerik Yer Tutucusu 2"/>
          <p:cNvSpPr>
            <a:spLocks noGrp="1"/>
          </p:cNvSpPr>
          <p:nvPr>
            <p:ph idx="1"/>
          </p:nvPr>
        </p:nvSpPr>
        <p:spPr>
          <a:xfrm>
            <a:off x="677334" y="2576945"/>
            <a:ext cx="4864484" cy="3464417"/>
          </a:xfrm>
        </p:spPr>
        <p:txBody>
          <a:bodyPr>
            <a:normAutofit lnSpcReduction="10000"/>
          </a:bodyPr>
          <a:lstStyle/>
          <a:p>
            <a:r>
              <a:rPr lang="tr-TR" sz="2800" dirty="0"/>
              <a:t>Gıda önce karıştırılarak homojen hâle getirilir ve uygun steril bir materyal (genellikle pipet) kullanılarak steril bir numune kabına olabildiğince hızlı örnek alınır.</a:t>
            </a:r>
          </a:p>
        </p:txBody>
      </p:sp>
      <p:pic>
        <p:nvPicPr>
          <p:cNvPr id="10242" name="Picture 2" descr="Milk Testing Equipment For Rapid Quality Assurance Of Dairy Products –  AgriQuo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4294908"/>
            <a:ext cx="4295679" cy="24163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echnical and investment guidelines for milk cooling cent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18" y="1316183"/>
            <a:ext cx="2626784" cy="274618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owder sampler - Uno-Sammler - Bürkle - bulk solids / for granule / for  plastic pell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8862" y="1316182"/>
            <a:ext cx="2124556" cy="274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7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23455"/>
          </a:xfrm>
        </p:spPr>
        <p:txBody>
          <a:bodyPr>
            <a:normAutofit/>
          </a:bodyPr>
          <a:lstStyle/>
          <a:p>
            <a:r>
              <a:rPr lang="tr-TR" sz="2800" dirty="0"/>
              <a:t>Katı gıdalardan mikrobiyolojik örnek alınması</a:t>
            </a:r>
          </a:p>
        </p:txBody>
      </p:sp>
      <p:sp>
        <p:nvSpPr>
          <p:cNvPr id="3" name="İçerik Yer Tutucusu 2"/>
          <p:cNvSpPr>
            <a:spLocks noGrp="1"/>
          </p:cNvSpPr>
          <p:nvPr>
            <p:ph idx="1"/>
          </p:nvPr>
        </p:nvSpPr>
        <p:spPr>
          <a:xfrm>
            <a:off x="677334" y="1814945"/>
            <a:ext cx="5169284" cy="4849523"/>
          </a:xfrm>
        </p:spPr>
        <p:txBody>
          <a:bodyPr>
            <a:noAutofit/>
          </a:bodyPr>
          <a:lstStyle/>
          <a:p>
            <a:r>
              <a:rPr lang="tr-TR" sz="2300" dirty="0"/>
              <a:t>Gıda maddesinin boyutları uygunsa gıdanın hepsi (beyaz peynir, ekmek gibi), aksi durumda ve bir parçasının alınması gerekiyorsa (parça et, tulum peyniri gibi) steril bir kaşık veya bıçak kullanarak örnek alınır,</a:t>
            </a:r>
          </a:p>
          <a:p>
            <a:r>
              <a:rPr lang="tr-TR" sz="2300" dirty="0"/>
              <a:t>Eğer gıda küçük paket içinde ve taşınabilir nitelikte ise (dondurma gibi) ambalajın hepsi uygun koşullarda laboratuvara taşınır.</a:t>
            </a:r>
          </a:p>
        </p:txBody>
      </p:sp>
      <p:pic>
        <p:nvPicPr>
          <p:cNvPr id="11268" name="Picture 4" descr="DiluCult™ Gravimetric Dilutor &amp; Sample Homogenizer Product Range |  Sigma-Aldr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085" y="1610019"/>
            <a:ext cx="4000788" cy="224500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Where I Work: Ample Hills opens NYC's largest ice cream factory in Red Hook  | 6sq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085" y="4035712"/>
            <a:ext cx="4000788" cy="266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4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0436"/>
          </a:xfrm>
        </p:spPr>
        <p:txBody>
          <a:bodyPr>
            <a:normAutofit/>
          </a:bodyPr>
          <a:lstStyle/>
          <a:p>
            <a:r>
              <a:rPr lang="tr-TR" sz="2800" dirty="0"/>
              <a:t>Kuru gıdalardan mikrobiyolojik örnek alınması</a:t>
            </a:r>
          </a:p>
        </p:txBody>
      </p:sp>
      <p:sp>
        <p:nvSpPr>
          <p:cNvPr id="3" name="İçerik Yer Tutucusu 2"/>
          <p:cNvSpPr>
            <a:spLocks noGrp="1"/>
          </p:cNvSpPr>
          <p:nvPr>
            <p:ph idx="1"/>
          </p:nvPr>
        </p:nvSpPr>
        <p:spPr>
          <a:xfrm>
            <a:off x="677334" y="1537855"/>
            <a:ext cx="5210848" cy="5001490"/>
          </a:xfrm>
        </p:spPr>
        <p:txBody>
          <a:bodyPr>
            <a:normAutofit/>
          </a:bodyPr>
          <a:lstStyle/>
          <a:p>
            <a:r>
              <a:rPr lang="tr-TR" sz="2200" dirty="0"/>
              <a:t>Çuval ya da büyük plastik torbalar içindeki un, tahıl, hububat gibi gıdalardan tek örnek alınacaksa önce üst kısımlar steril bir kaşıkla uzaklaştırılır ve olabildiğince orta kısımdan örnek alınır. </a:t>
            </a:r>
          </a:p>
          <a:p>
            <a:r>
              <a:rPr lang="tr-TR" sz="2200" dirty="0"/>
              <a:t>Birden fazla örnek alınacaksa 75 cm uzunluğunda ve steril özel örnek sondaları kullanılarak farklı katmanlardan örnek alınır. Kamyonlardan örnek alınacağı zaman ise yükleme ve boşaltmanın farklı basamaklarından örnek alınır.</a:t>
            </a:r>
          </a:p>
        </p:txBody>
      </p:sp>
      <p:pic>
        <p:nvPicPr>
          <p:cNvPr id="4" name="Picture 2" descr="Sacchetto in polietilene - SteriBag Blue, 650 ml &amp; 1650 ml - Bürkle - di  campionamento / sterile / per applicazioni farmaceutic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4017819"/>
            <a:ext cx="2130136" cy="284018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Grain sampling spear | Prime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100" y="1537855"/>
            <a:ext cx="4490675" cy="225175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uestreador para productos a granel - SiloPicker - Bürkle - con pistón  manual / de acero inoxidable / portát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18" y="4134813"/>
            <a:ext cx="2606192" cy="260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4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090121" cy="938646"/>
          </a:xfrm>
        </p:spPr>
        <p:txBody>
          <a:bodyPr>
            <a:noAutofit/>
          </a:bodyPr>
          <a:lstStyle/>
          <a:p>
            <a:r>
              <a:rPr lang="tr-TR" sz="2800" dirty="0"/>
              <a:t>Dondurulmuş gıdalardan mikrobiyolojik örnek alınması</a:t>
            </a:r>
          </a:p>
        </p:txBody>
      </p:sp>
      <p:sp>
        <p:nvSpPr>
          <p:cNvPr id="3" name="İçerik Yer Tutucusu 2"/>
          <p:cNvSpPr>
            <a:spLocks noGrp="1"/>
          </p:cNvSpPr>
          <p:nvPr>
            <p:ph idx="1"/>
          </p:nvPr>
        </p:nvSpPr>
        <p:spPr>
          <a:xfrm>
            <a:off x="677334" y="1842655"/>
            <a:ext cx="4518121" cy="4198707"/>
          </a:xfrm>
        </p:spPr>
        <p:txBody>
          <a:bodyPr>
            <a:normAutofit/>
          </a:bodyPr>
          <a:lstStyle/>
          <a:p>
            <a:r>
              <a:rPr lang="tr-TR" sz="2800" dirty="0"/>
              <a:t>Dondurulmuş gıda kutu içinde ve büyük boyutlu ise steril bir testere, keski veya matkap ile örnek alınır.</a:t>
            </a:r>
          </a:p>
          <a:p>
            <a:r>
              <a:rPr lang="tr-TR" sz="2800" dirty="0"/>
              <a:t>Dondurulmuş gıdanın buzu kısmen çözülmüşse örnek bıçakla alınır.</a:t>
            </a:r>
          </a:p>
        </p:txBody>
      </p:sp>
      <p:pic>
        <p:nvPicPr>
          <p:cNvPr id="8194" name="Picture 2" descr="Advancing Frozen Food Safety: University Develops Novel Food Safety  Assessment Tool | Lab Man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920" y="4530437"/>
            <a:ext cx="3509819" cy="19742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ozen Fish – Serdar Tanye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55" y="1548246"/>
            <a:ext cx="3685308" cy="276398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titled Cut Frozen Meat Step 1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746" y="1953491"/>
            <a:ext cx="3020290" cy="226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1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0436"/>
          </a:xfrm>
        </p:spPr>
        <p:txBody>
          <a:bodyPr>
            <a:normAutofit/>
          </a:bodyPr>
          <a:lstStyle/>
          <a:p>
            <a:r>
              <a:rPr lang="tr-TR" sz="2800" dirty="0"/>
              <a:t>Soğutulmuş gıdalardan mikrobiyolojik örnek alınması</a:t>
            </a:r>
          </a:p>
        </p:txBody>
      </p:sp>
      <p:sp>
        <p:nvSpPr>
          <p:cNvPr id="3" name="İçerik Yer Tutucusu 2"/>
          <p:cNvSpPr>
            <a:spLocks noGrp="1"/>
          </p:cNvSpPr>
          <p:nvPr>
            <p:ph idx="1"/>
          </p:nvPr>
        </p:nvSpPr>
        <p:spPr>
          <a:xfrm>
            <a:off x="677334" y="2632365"/>
            <a:ext cx="4518121" cy="3408998"/>
          </a:xfrm>
        </p:spPr>
        <p:txBody>
          <a:bodyPr>
            <a:normAutofit/>
          </a:bodyPr>
          <a:lstStyle/>
          <a:p>
            <a:r>
              <a:rPr lang="tr-TR" sz="2800" dirty="0"/>
              <a:t>Et, kanatlı hayvan etleri ve balıktan bıçak ya da </a:t>
            </a:r>
            <a:r>
              <a:rPr lang="tr-TR" sz="2800" dirty="0" err="1"/>
              <a:t>bistüri</a:t>
            </a:r>
            <a:r>
              <a:rPr lang="tr-TR" sz="2800" dirty="0"/>
              <a:t> ile sürme, kazıma gibi yöntemlerle örnek alınır.</a:t>
            </a:r>
          </a:p>
        </p:txBody>
      </p:sp>
      <p:pic>
        <p:nvPicPr>
          <p:cNvPr id="7170" name="Picture 2" descr="Researcher taking meat sample — Stock Photo © shawn_hempel #18722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066" y="1644997"/>
            <a:ext cx="3172583" cy="42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4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0436"/>
          </a:xfrm>
        </p:spPr>
        <p:txBody>
          <a:bodyPr>
            <a:normAutofit/>
          </a:bodyPr>
          <a:lstStyle/>
          <a:p>
            <a:r>
              <a:rPr lang="tr-TR" sz="2800" dirty="0"/>
              <a:t>Çeşmeden su örneği alınması</a:t>
            </a:r>
          </a:p>
        </p:txBody>
      </p:sp>
      <p:sp>
        <p:nvSpPr>
          <p:cNvPr id="3" name="İçerik Yer Tutucusu 2"/>
          <p:cNvSpPr>
            <a:spLocks noGrp="1"/>
          </p:cNvSpPr>
          <p:nvPr>
            <p:ph idx="1"/>
          </p:nvPr>
        </p:nvSpPr>
        <p:spPr>
          <a:xfrm>
            <a:off x="677334" y="1537855"/>
            <a:ext cx="5127721" cy="4503507"/>
          </a:xfrm>
        </p:spPr>
        <p:txBody>
          <a:bodyPr>
            <a:noAutofit/>
          </a:bodyPr>
          <a:lstStyle/>
          <a:p>
            <a:r>
              <a:rPr lang="tr-TR" sz="2400" dirty="0"/>
              <a:t>Çeşmenin musluk çevresi alkol ile iyice silinir ve yakılır. </a:t>
            </a:r>
          </a:p>
          <a:p>
            <a:r>
              <a:rPr lang="tr-TR" sz="2400" dirty="0"/>
              <a:t>Çeşmeden belirli bir süre kuvvetle su akıtılır. </a:t>
            </a:r>
          </a:p>
          <a:p>
            <a:r>
              <a:rPr lang="tr-TR" sz="2400" dirty="0"/>
              <a:t>Şişe kapağı ağız kısmına el değdirmeden açılır. </a:t>
            </a:r>
          </a:p>
          <a:p>
            <a:r>
              <a:rPr lang="tr-TR" sz="2400" dirty="0"/>
              <a:t>Şişe dipten tutularak ağzı yeniden alevden geçirilir. </a:t>
            </a:r>
          </a:p>
          <a:p>
            <a:r>
              <a:rPr lang="tr-TR" sz="2400" dirty="0"/>
              <a:t>Kapağa el değdirilmeden şişe doldurularak ağzı dikkatle kapatılır.</a:t>
            </a:r>
          </a:p>
        </p:txBody>
      </p:sp>
      <p:pic>
        <p:nvPicPr>
          <p:cNvPr id="4" name="Resim 3"/>
          <p:cNvPicPr>
            <a:picLocks noChangeAspect="1"/>
          </p:cNvPicPr>
          <p:nvPr/>
        </p:nvPicPr>
        <p:blipFill>
          <a:blip r:embed="rId2"/>
          <a:stretch>
            <a:fillRect/>
          </a:stretch>
        </p:blipFill>
        <p:spPr>
          <a:xfrm>
            <a:off x="5622661" y="1537855"/>
            <a:ext cx="4226946" cy="4600490"/>
          </a:xfrm>
          <a:prstGeom prst="rect">
            <a:avLst/>
          </a:prstGeom>
        </p:spPr>
      </p:pic>
    </p:spTree>
    <p:extLst>
      <p:ext uri="{BB962C8B-B14F-4D97-AF65-F5344CB8AC3E}">
        <p14:creationId xmlns:p14="http://schemas.microsoft.com/office/powerpoint/2010/main" val="111544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0436"/>
          </a:xfrm>
        </p:spPr>
        <p:txBody>
          <a:bodyPr>
            <a:normAutofit/>
          </a:bodyPr>
          <a:lstStyle/>
          <a:p>
            <a:r>
              <a:rPr lang="tr-TR" sz="2800" dirty="0"/>
              <a:t>Ekipmanlardan mikrobiyolojik örnek alınması</a:t>
            </a:r>
          </a:p>
        </p:txBody>
      </p:sp>
      <p:pic>
        <p:nvPicPr>
          <p:cNvPr id="6146" name="Picture 2" descr="STERIL TRANSPORT SWAP_STUART AGAR | 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764" y="1330036"/>
            <a:ext cx="3141807" cy="314180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3518343" y="4827282"/>
            <a:ext cx="2914650" cy="1571625"/>
          </a:xfrm>
          <a:prstGeom prst="rect">
            <a:avLst/>
          </a:prstGeom>
        </p:spPr>
      </p:pic>
      <p:pic>
        <p:nvPicPr>
          <p:cNvPr id="6" name="Resim 5"/>
          <p:cNvPicPr>
            <a:picLocks noChangeAspect="1"/>
          </p:cNvPicPr>
          <p:nvPr/>
        </p:nvPicPr>
        <p:blipFill>
          <a:blip r:embed="rId4"/>
          <a:stretch>
            <a:fillRect/>
          </a:stretch>
        </p:blipFill>
        <p:spPr>
          <a:xfrm>
            <a:off x="6859252" y="3985875"/>
            <a:ext cx="4829500" cy="2728800"/>
          </a:xfrm>
          <a:prstGeom prst="rect">
            <a:avLst/>
          </a:prstGeom>
        </p:spPr>
      </p:pic>
      <p:pic>
        <p:nvPicPr>
          <p:cNvPr id="9" name="Resim 8"/>
          <p:cNvPicPr>
            <a:picLocks noChangeAspect="1"/>
          </p:cNvPicPr>
          <p:nvPr/>
        </p:nvPicPr>
        <p:blipFill>
          <a:blip r:embed="rId5"/>
          <a:stretch>
            <a:fillRect/>
          </a:stretch>
        </p:blipFill>
        <p:spPr>
          <a:xfrm>
            <a:off x="7130324" y="1330036"/>
            <a:ext cx="3311806" cy="2259410"/>
          </a:xfrm>
          <a:prstGeom prst="rect">
            <a:avLst/>
          </a:prstGeom>
        </p:spPr>
      </p:pic>
      <p:pic>
        <p:nvPicPr>
          <p:cNvPr id="11" name="Resim 10"/>
          <p:cNvPicPr>
            <a:picLocks noChangeAspect="1"/>
          </p:cNvPicPr>
          <p:nvPr/>
        </p:nvPicPr>
        <p:blipFill>
          <a:blip r:embed="rId6"/>
          <a:stretch>
            <a:fillRect/>
          </a:stretch>
        </p:blipFill>
        <p:spPr>
          <a:xfrm>
            <a:off x="421187" y="1801091"/>
            <a:ext cx="2572492" cy="1653745"/>
          </a:xfrm>
          <a:prstGeom prst="rect">
            <a:avLst/>
          </a:prstGeom>
        </p:spPr>
      </p:pic>
      <p:sp>
        <p:nvSpPr>
          <p:cNvPr id="13" name="Aşağı Ok 12"/>
          <p:cNvSpPr/>
          <p:nvPr/>
        </p:nvSpPr>
        <p:spPr>
          <a:xfrm>
            <a:off x="4724401" y="4267199"/>
            <a:ext cx="346364" cy="560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şağı Ok 14"/>
          <p:cNvSpPr/>
          <p:nvPr/>
        </p:nvSpPr>
        <p:spPr>
          <a:xfrm>
            <a:off x="9115617" y="3708887"/>
            <a:ext cx="277766" cy="4547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152" name="Picture 8" descr="3M™ Petrifilm™ E. coli/Coliform Count Plate 6414, 500 per c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476" y="3664619"/>
            <a:ext cx="2943746" cy="29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6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6582"/>
          </a:xfrm>
        </p:spPr>
        <p:txBody>
          <a:bodyPr>
            <a:normAutofit/>
          </a:bodyPr>
          <a:lstStyle/>
          <a:p>
            <a:r>
              <a:rPr lang="tr-TR" sz="2800" dirty="0"/>
              <a:t>Alınan Örneklerin Taşınması ve Muhafaza Edilmesi</a:t>
            </a:r>
          </a:p>
        </p:txBody>
      </p:sp>
      <p:sp>
        <p:nvSpPr>
          <p:cNvPr id="3" name="İçerik Yer Tutucusu 2"/>
          <p:cNvSpPr>
            <a:spLocks noGrp="1"/>
          </p:cNvSpPr>
          <p:nvPr>
            <p:ph idx="1"/>
          </p:nvPr>
        </p:nvSpPr>
        <p:spPr>
          <a:xfrm>
            <a:off x="677334" y="1316183"/>
            <a:ext cx="7801648" cy="5250006"/>
          </a:xfrm>
        </p:spPr>
        <p:txBody>
          <a:bodyPr>
            <a:normAutofit/>
          </a:bodyPr>
          <a:lstStyle/>
          <a:p>
            <a:pPr marL="0" indent="0">
              <a:buNone/>
            </a:pPr>
            <a:r>
              <a:rPr lang="tr-TR" dirty="0"/>
              <a:t>Alınan örneklerin, mikroorganizma sayısında artma veya azalma olmayacak şekilde ve gıdanın yapısına uygun koşullarda hemen laboratuvara getirilmesi ve mümkünse bir saat içinde analiz edilmesi gerekir. Örneğin laboratuvara taşınması, uygun olmayan koşullarda yapılmışsa bu durum analiz raporunda mutlaka belirtilmelidir.</a:t>
            </a:r>
          </a:p>
          <a:p>
            <a:r>
              <a:rPr lang="tr-TR" dirty="0"/>
              <a:t>Nem geçirmeyen, steril cam, metal vb. kabıyla örnek alınmış (tahıllar, un gibi </a:t>
            </a:r>
            <a:r>
              <a:rPr lang="tr-TR" dirty="0" err="1"/>
              <a:t>mikrobiyal</a:t>
            </a:r>
            <a:r>
              <a:rPr lang="tr-TR" dirty="0"/>
              <a:t> yönden stabil gıdalar) </a:t>
            </a:r>
            <a:r>
              <a:rPr lang="tr-TR" dirty="0">
                <a:solidFill>
                  <a:srgbClr val="FF0000"/>
                </a:solidFill>
              </a:rPr>
              <a:t>normal koşullarda </a:t>
            </a:r>
            <a:r>
              <a:rPr lang="tr-TR" dirty="0"/>
              <a:t>laboratuvara taşınır.</a:t>
            </a:r>
          </a:p>
          <a:p>
            <a:r>
              <a:rPr lang="tr-TR" dirty="0"/>
              <a:t>Bozulmuş, ısıl işlem görmüş, soğutulmuş gıdalar </a:t>
            </a:r>
            <a:r>
              <a:rPr lang="tr-TR" dirty="0">
                <a:solidFill>
                  <a:srgbClr val="FF0000"/>
                </a:solidFill>
              </a:rPr>
              <a:t>0 ile +4°C </a:t>
            </a:r>
            <a:r>
              <a:rPr lang="tr-TR" dirty="0"/>
              <a:t>arasında soğutmalı koşullarda laboratuvara getirilir.</a:t>
            </a:r>
          </a:p>
          <a:p>
            <a:r>
              <a:rPr lang="tr-TR" dirty="0"/>
              <a:t>Dondurulmuş gıdalar laboratuvara </a:t>
            </a:r>
            <a:r>
              <a:rPr lang="tr-TR" dirty="0">
                <a:solidFill>
                  <a:srgbClr val="FF0000"/>
                </a:solidFill>
              </a:rPr>
              <a:t>-18°C’de </a:t>
            </a:r>
            <a:r>
              <a:rPr lang="tr-TR" dirty="0"/>
              <a:t>taşınmalıdır.</a:t>
            </a:r>
          </a:p>
          <a:p>
            <a:r>
              <a:rPr lang="tr-TR" dirty="0" err="1"/>
              <a:t>Bombajlı</a:t>
            </a:r>
            <a:r>
              <a:rPr lang="tr-TR" dirty="0"/>
              <a:t> konserve kutuları veya </a:t>
            </a:r>
            <a:r>
              <a:rPr lang="tr-TR" dirty="0" err="1"/>
              <a:t>bombaj</a:t>
            </a:r>
            <a:r>
              <a:rPr lang="tr-TR" dirty="0"/>
              <a:t> tehlikesi olan gıdalar patlama olasılığına karşı ayrıca ambalajlandıktan sonra laboratuvara getirilmelidir.</a:t>
            </a:r>
          </a:p>
          <a:p>
            <a:r>
              <a:rPr lang="tr-TR" dirty="0"/>
              <a:t>Dondurulmuş gıdalar analiz yapılıncaya kadar derin dondurucuda                 </a:t>
            </a:r>
            <a:r>
              <a:rPr lang="tr-TR" dirty="0">
                <a:solidFill>
                  <a:srgbClr val="FF0000"/>
                </a:solidFill>
              </a:rPr>
              <a:t>-18°C’de </a:t>
            </a:r>
            <a:r>
              <a:rPr lang="tr-TR" dirty="0"/>
              <a:t>çözünmeden, donmuş durumda muhafaza edilmelidir.</a:t>
            </a:r>
          </a:p>
        </p:txBody>
      </p:sp>
      <p:pic>
        <p:nvPicPr>
          <p:cNvPr id="5" name="Resim 4"/>
          <p:cNvPicPr>
            <a:picLocks noChangeAspect="1"/>
          </p:cNvPicPr>
          <p:nvPr/>
        </p:nvPicPr>
        <p:blipFill>
          <a:blip r:embed="rId2"/>
          <a:stretch>
            <a:fillRect/>
          </a:stretch>
        </p:blipFill>
        <p:spPr>
          <a:xfrm>
            <a:off x="8739353" y="1856508"/>
            <a:ext cx="2423678" cy="2424547"/>
          </a:xfrm>
          <a:prstGeom prst="rect">
            <a:avLst/>
          </a:prstGeom>
        </p:spPr>
      </p:pic>
      <p:pic>
        <p:nvPicPr>
          <p:cNvPr id="6" name="Picture 2" descr="Soğuk Taşıma Çantası, Numune Şişeleri iç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352" y="4281056"/>
            <a:ext cx="2423679" cy="242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4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6582"/>
          </a:xfrm>
        </p:spPr>
        <p:txBody>
          <a:bodyPr>
            <a:normAutofit/>
          </a:bodyPr>
          <a:lstStyle/>
          <a:p>
            <a:r>
              <a:rPr lang="tr-TR" sz="2800" dirty="0"/>
              <a:t>Alınan Örneklerin Taşınması ve Muhafaza Edilmesi</a:t>
            </a:r>
          </a:p>
        </p:txBody>
      </p:sp>
      <p:sp>
        <p:nvSpPr>
          <p:cNvPr id="3" name="İçerik Yer Tutucusu 2"/>
          <p:cNvSpPr>
            <a:spLocks noGrp="1"/>
          </p:cNvSpPr>
          <p:nvPr>
            <p:ph idx="1"/>
          </p:nvPr>
        </p:nvSpPr>
        <p:spPr>
          <a:xfrm>
            <a:off x="677335" y="1316183"/>
            <a:ext cx="7399866" cy="4738253"/>
          </a:xfrm>
        </p:spPr>
        <p:txBody>
          <a:bodyPr>
            <a:noAutofit/>
          </a:bodyPr>
          <a:lstStyle/>
          <a:p>
            <a:r>
              <a:rPr lang="tr-TR" sz="2400" dirty="0"/>
              <a:t>Kolay bozulabilen süt ve süt ürünleri, et ve et ürünleri, taze meyve ve sebzeler gibi gıdalar soğukta </a:t>
            </a:r>
            <a:r>
              <a:rPr lang="tr-TR" sz="2400" dirty="0">
                <a:solidFill>
                  <a:srgbClr val="FF0000"/>
                </a:solidFill>
              </a:rPr>
              <a:t>0–4°C’de</a:t>
            </a:r>
            <a:r>
              <a:rPr lang="tr-TR" sz="2400" dirty="0"/>
              <a:t> en fazla </a:t>
            </a:r>
            <a:r>
              <a:rPr lang="tr-TR" sz="2400" dirty="0">
                <a:solidFill>
                  <a:srgbClr val="FF0000"/>
                </a:solidFill>
              </a:rPr>
              <a:t>24 saat</a:t>
            </a:r>
            <a:r>
              <a:rPr lang="tr-TR" sz="2400" dirty="0"/>
              <a:t> saklanmalıdır.</a:t>
            </a:r>
          </a:p>
          <a:p>
            <a:r>
              <a:rPr lang="tr-TR" sz="2400" dirty="0"/>
              <a:t>Daha uzun süre saklama durumu oluşursa gıda 50 </a:t>
            </a:r>
            <a:r>
              <a:rPr lang="tr-TR" sz="2400" dirty="0" err="1"/>
              <a:t>g’lık</a:t>
            </a:r>
            <a:r>
              <a:rPr lang="tr-TR" sz="2400" dirty="0"/>
              <a:t> küçük porsiyonlar hâlinde hemen dondurulup, </a:t>
            </a:r>
            <a:r>
              <a:rPr lang="tr-TR" sz="2400" dirty="0">
                <a:solidFill>
                  <a:srgbClr val="FF0000"/>
                </a:solidFill>
              </a:rPr>
              <a:t>-20°C’de </a:t>
            </a:r>
            <a:r>
              <a:rPr lang="tr-TR" sz="2400" dirty="0"/>
              <a:t>saklanmalı ve bu durum analiz raporunda belirtilmelidir.</a:t>
            </a:r>
          </a:p>
          <a:p>
            <a:r>
              <a:rPr lang="tr-TR" sz="2400" dirty="0"/>
              <a:t>Kurutulmuş ve konserve gıdalar oda sıcaklığında saklanmalı, sıcaklık </a:t>
            </a:r>
            <a:r>
              <a:rPr lang="tr-TR" sz="2400" dirty="0">
                <a:solidFill>
                  <a:srgbClr val="FF0000"/>
                </a:solidFill>
              </a:rPr>
              <a:t>45°C’ </a:t>
            </a:r>
            <a:r>
              <a:rPr lang="tr-TR" sz="2400" dirty="0" err="1">
                <a:solidFill>
                  <a:srgbClr val="FF0000"/>
                </a:solidFill>
              </a:rPr>
              <a:t>nin</a:t>
            </a:r>
            <a:r>
              <a:rPr lang="tr-TR" sz="2400" dirty="0">
                <a:solidFill>
                  <a:srgbClr val="FF0000"/>
                </a:solidFill>
              </a:rPr>
              <a:t> </a:t>
            </a:r>
            <a:r>
              <a:rPr lang="tr-TR" sz="2400" dirty="0"/>
              <a:t>üstüne çıkmamalıdır.</a:t>
            </a:r>
          </a:p>
          <a:p>
            <a:r>
              <a:rPr lang="tr-TR" sz="2400" dirty="0"/>
              <a:t>Laboratuvara getirilen örnek, analiz sonuna kadar ürün özellikleri değişmeyecek şekilde saklanmalıdır.</a:t>
            </a:r>
          </a:p>
        </p:txBody>
      </p:sp>
      <p:pic>
        <p:nvPicPr>
          <p:cNvPr id="13316" name="Picture 4" descr="laboratory refrig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873" y="3445451"/>
            <a:ext cx="3737552"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0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288473"/>
            <a:ext cx="8596668" cy="651164"/>
          </a:xfrm>
        </p:spPr>
        <p:txBody>
          <a:bodyPr/>
          <a:lstStyle/>
          <a:p>
            <a:r>
              <a:rPr lang="tr-TR" dirty="0"/>
              <a:t>ARAŞTIRMA KONUSU</a:t>
            </a:r>
          </a:p>
        </p:txBody>
      </p:sp>
      <p:sp>
        <p:nvSpPr>
          <p:cNvPr id="3" name="İçerik Yer Tutucusu 2"/>
          <p:cNvSpPr>
            <a:spLocks noGrp="1"/>
          </p:cNvSpPr>
          <p:nvPr>
            <p:ph idx="1"/>
          </p:nvPr>
        </p:nvSpPr>
        <p:spPr>
          <a:xfrm>
            <a:off x="677334" y="2160589"/>
            <a:ext cx="5183139" cy="3880773"/>
          </a:xfrm>
        </p:spPr>
        <p:txBody>
          <a:bodyPr>
            <a:normAutofit/>
          </a:bodyPr>
          <a:lstStyle/>
          <a:p>
            <a:r>
              <a:rPr lang="tr-TR" sz="2800" dirty="0"/>
              <a:t>Bir Tavuk ürünleri üretim tesisinde Laboratuvar Elemanısınız.</a:t>
            </a:r>
          </a:p>
          <a:p>
            <a:r>
              <a:rPr lang="tr-TR" sz="2800" dirty="0"/>
              <a:t>Üretilen herhangi bir üründen mikrobiyolojik numune almanız gerekiyor.</a:t>
            </a:r>
          </a:p>
          <a:p>
            <a:r>
              <a:rPr lang="tr-TR" sz="2800" dirty="0"/>
              <a:t>Bunun için bir senaryo oluşturunuz.</a:t>
            </a:r>
          </a:p>
        </p:txBody>
      </p:sp>
      <p:pic>
        <p:nvPicPr>
          <p:cNvPr id="4" name="Resim 3"/>
          <p:cNvPicPr>
            <a:picLocks noChangeAspect="1"/>
          </p:cNvPicPr>
          <p:nvPr/>
        </p:nvPicPr>
        <p:blipFill>
          <a:blip r:embed="rId2"/>
          <a:stretch>
            <a:fillRect/>
          </a:stretch>
        </p:blipFill>
        <p:spPr>
          <a:xfrm>
            <a:off x="6660572" y="2160589"/>
            <a:ext cx="2243788" cy="3197398"/>
          </a:xfrm>
          <a:prstGeom prst="rect">
            <a:avLst/>
          </a:prstGeom>
        </p:spPr>
      </p:pic>
    </p:spTree>
    <p:extLst>
      <p:ext uri="{BB962C8B-B14F-4D97-AF65-F5344CB8AC3E}">
        <p14:creationId xmlns:p14="http://schemas.microsoft.com/office/powerpoint/2010/main" val="79820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Gıdalardan Neden Mikrobiyolojik Numune Alırız?</a:t>
            </a:r>
          </a:p>
        </p:txBody>
      </p:sp>
      <p:sp>
        <p:nvSpPr>
          <p:cNvPr id="3" name="İçerik Yer Tutucusu 2"/>
          <p:cNvSpPr>
            <a:spLocks noGrp="1"/>
          </p:cNvSpPr>
          <p:nvPr>
            <p:ph idx="1"/>
          </p:nvPr>
        </p:nvSpPr>
        <p:spPr>
          <a:xfrm>
            <a:off x="677335" y="2160589"/>
            <a:ext cx="6443902" cy="4295629"/>
          </a:xfrm>
        </p:spPr>
        <p:txBody>
          <a:bodyPr>
            <a:noAutofit/>
          </a:bodyPr>
          <a:lstStyle/>
          <a:p>
            <a:r>
              <a:rPr lang="tr-TR" sz="2400" dirty="0"/>
              <a:t>Gıdalar, bozulma etmeni </a:t>
            </a:r>
            <a:r>
              <a:rPr lang="tr-TR" sz="2400" dirty="0">
                <a:solidFill>
                  <a:srgbClr val="FF0000"/>
                </a:solidFill>
              </a:rPr>
              <a:t>saprofit mikroorganizmaların</a:t>
            </a:r>
            <a:r>
              <a:rPr lang="tr-TR" sz="2400" dirty="0"/>
              <a:t> ve hastalık etmeni </a:t>
            </a:r>
            <a:r>
              <a:rPr lang="tr-TR" sz="2400" dirty="0">
                <a:solidFill>
                  <a:srgbClr val="FF0000"/>
                </a:solidFill>
              </a:rPr>
              <a:t>patojen mikroorganizmaların </a:t>
            </a:r>
            <a:r>
              <a:rPr lang="tr-TR" sz="2400" dirty="0"/>
              <a:t>gelişmeleri için uygun ortamlardır.</a:t>
            </a:r>
          </a:p>
          <a:p>
            <a:r>
              <a:rPr lang="tr-TR" sz="2400" dirty="0"/>
              <a:t>Gıda kaynaklı zehirlenme ve enfeksiyonları önlemek, tüketici sağlığını korumak, mikroorganizmaların gıdalarda bozulma yapmasını önlemek ve gıda kalitesini iyileştirmek amacıyla mikrobiyolojik analizler yapılır.</a:t>
            </a:r>
          </a:p>
          <a:p>
            <a:endParaRPr lang="tr-TR" sz="2400" dirty="0"/>
          </a:p>
        </p:txBody>
      </p:sp>
      <p:pic>
        <p:nvPicPr>
          <p:cNvPr id="2050" name="Picture 2" descr="Pathogenic Bacterium Found in Shellfish Cause Food Poi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790" y="2535383"/>
            <a:ext cx="2998817" cy="249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9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853" y="235527"/>
            <a:ext cx="8596668" cy="1320800"/>
          </a:xfrm>
        </p:spPr>
        <p:txBody>
          <a:bodyPr>
            <a:normAutofit/>
          </a:bodyPr>
          <a:lstStyle/>
          <a:p>
            <a:pPr algn="ctr"/>
            <a:r>
              <a:rPr lang="tr-TR" sz="3600" b="1" dirty="0">
                <a:solidFill>
                  <a:schemeClr val="tx1"/>
                </a:solidFill>
              </a:rPr>
              <a:t>Rapor Gönderim Koşulları ve Örnek Rapor Şablonu</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52" y="1690688"/>
            <a:ext cx="5760321" cy="491836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35" y="1690688"/>
            <a:ext cx="3688773" cy="4918364"/>
          </a:xfrm>
          <a:prstGeom prst="rect">
            <a:avLst/>
          </a:prstGeom>
        </p:spPr>
      </p:pic>
    </p:spTree>
    <p:extLst>
      <p:ext uri="{BB962C8B-B14F-4D97-AF65-F5344CB8AC3E}">
        <p14:creationId xmlns:p14="http://schemas.microsoft.com/office/powerpoint/2010/main" val="366786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Kaynaklar</a:t>
            </a:r>
          </a:p>
        </p:txBody>
      </p:sp>
      <p:sp>
        <p:nvSpPr>
          <p:cNvPr id="3" name="İçerik Yer Tutucusu 2"/>
          <p:cNvSpPr>
            <a:spLocks noGrp="1"/>
          </p:cNvSpPr>
          <p:nvPr>
            <p:ph idx="1"/>
          </p:nvPr>
        </p:nvSpPr>
        <p:spPr>
          <a:xfrm>
            <a:off x="838201" y="1729077"/>
            <a:ext cx="2403764" cy="556923"/>
          </a:xfrm>
        </p:spPr>
        <p:txBody>
          <a:bodyPr/>
          <a:lstStyle/>
          <a:p>
            <a:pPr marL="0" indent="0">
              <a:buNone/>
            </a:pPr>
            <a:r>
              <a:rPr lang="tr-TR" u="sng" dirty="0"/>
              <a:t>Ana Kaynak</a:t>
            </a:r>
          </a:p>
        </p:txBody>
      </p:sp>
      <p:sp>
        <p:nvSpPr>
          <p:cNvPr id="4" name="İçerik Yer Tutucusu 2"/>
          <p:cNvSpPr txBox="1">
            <a:spLocks/>
          </p:cNvSpPr>
          <p:nvPr/>
        </p:nvSpPr>
        <p:spPr>
          <a:xfrm>
            <a:off x="5043055" y="1981199"/>
            <a:ext cx="6664037" cy="464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u="sng" dirty="0"/>
              <a:t>Diğer Kaynaklar</a:t>
            </a:r>
          </a:p>
          <a:p>
            <a:pPr marL="514350" indent="-514350">
              <a:buFont typeface="+mj-lt"/>
              <a:buAutoNum type="arabicPeriod"/>
            </a:pPr>
            <a:r>
              <a:rPr lang="tr-TR" sz="1800" dirty="0"/>
              <a:t>MEGEP Gıda Teknolojisi Laboratuvar Organizasyonu ve Laboratuvar Hizmetleri Föyü</a:t>
            </a:r>
          </a:p>
          <a:p>
            <a:pPr marL="514350" indent="-514350">
              <a:buFont typeface="+mj-lt"/>
              <a:buAutoNum type="arabicPeriod"/>
            </a:pPr>
            <a:r>
              <a:rPr lang="tr-TR" sz="1800" dirty="0"/>
              <a:t>https://www.rapidmicrobiology.com/test-method/rapid-methods-for-total-viable-counts-in-food-and-beverages</a:t>
            </a:r>
          </a:p>
          <a:p>
            <a:pPr marL="514350" indent="-514350">
              <a:buFont typeface="+mj-lt"/>
              <a:buAutoNum type="arabicPeriod"/>
            </a:pPr>
            <a:r>
              <a:rPr lang="tr-TR" sz="1800" dirty="0">
                <a:hlinkClick r:id="rId2"/>
              </a:rPr>
              <a:t>https://food.r-biopharm.com/news/microbial-count-efficient-microbiological-analyses/</a:t>
            </a:r>
            <a:endParaRPr lang="tr-TR" sz="1800" dirty="0"/>
          </a:p>
          <a:p>
            <a:pPr marL="514350" indent="-514350">
              <a:buFont typeface="+mj-lt"/>
              <a:buAutoNum type="arabicPeriod"/>
            </a:pPr>
            <a:r>
              <a:rPr lang="tr-TR" sz="1800" dirty="0">
                <a:hlinkClick r:id="rId3"/>
              </a:rPr>
              <a:t>https://www.hill-laboratories.com/analytical-testing/food-microbiology-testing/molecular-microbiology/</a:t>
            </a:r>
            <a:endParaRPr lang="tr-TR" sz="1800" dirty="0"/>
          </a:p>
          <a:p>
            <a:pPr marL="514350" indent="-514350">
              <a:buFont typeface="+mj-lt"/>
              <a:buAutoNum type="arabicPeriod"/>
            </a:pPr>
            <a:endParaRPr lang="tr-TR" sz="1800" dirty="0"/>
          </a:p>
          <a:p>
            <a:pPr marL="514350" indent="-514350">
              <a:buFont typeface="+mj-lt"/>
              <a:buAutoNum type="arabicPeriod"/>
            </a:pPr>
            <a:endParaRPr lang="tr-TR" sz="1800" dirty="0"/>
          </a:p>
          <a:p>
            <a:pPr marL="514350" indent="-514350">
              <a:buFont typeface="+mj-lt"/>
              <a:buAutoNum type="arabicPeriod"/>
            </a:pPr>
            <a:endParaRPr lang="tr-TR" sz="1800" dirty="0"/>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286000"/>
            <a:ext cx="3252355" cy="4336473"/>
          </a:xfrm>
          <a:prstGeom prst="rect">
            <a:avLst/>
          </a:prstGeom>
        </p:spPr>
      </p:pic>
    </p:spTree>
    <p:extLst>
      <p:ext uri="{BB962C8B-B14F-4D97-AF65-F5344CB8AC3E}">
        <p14:creationId xmlns:p14="http://schemas.microsoft.com/office/powerpoint/2010/main" val="140026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75855"/>
          </a:xfrm>
        </p:spPr>
        <p:txBody>
          <a:bodyPr/>
          <a:lstStyle/>
          <a:p>
            <a:r>
              <a:rPr lang="tr-TR" dirty="0"/>
              <a:t>Mikrobiyolojik örnek almada temel ilke</a:t>
            </a:r>
          </a:p>
        </p:txBody>
      </p:sp>
      <p:sp>
        <p:nvSpPr>
          <p:cNvPr id="3" name="İçerik Yer Tutucusu 2"/>
          <p:cNvSpPr>
            <a:spLocks noGrp="1"/>
          </p:cNvSpPr>
          <p:nvPr>
            <p:ph idx="1"/>
          </p:nvPr>
        </p:nvSpPr>
        <p:spPr>
          <a:xfrm>
            <a:off x="677333" y="1579419"/>
            <a:ext cx="6760663" cy="5112326"/>
          </a:xfrm>
        </p:spPr>
        <p:txBody>
          <a:bodyPr>
            <a:noAutofit/>
          </a:bodyPr>
          <a:lstStyle/>
          <a:p>
            <a:r>
              <a:rPr lang="tr-TR" sz="2300" dirty="0"/>
              <a:t>Gıdalarda kalite kontrolün temeli örnek almaya dayanır.</a:t>
            </a:r>
          </a:p>
          <a:p>
            <a:r>
              <a:rPr lang="tr-TR" sz="2300" dirty="0"/>
              <a:t>Alınan örnek gıdayı, ürünü, partiyi temsil etmelidir.</a:t>
            </a:r>
          </a:p>
          <a:p>
            <a:r>
              <a:rPr lang="tr-TR" sz="2300" dirty="0"/>
              <a:t>Örnek alınırken mikrobiyolojik koşulların değişmemesine, mikrobiyolojik yükün artıp azalmamasına dikkat edilmelidir.</a:t>
            </a:r>
          </a:p>
          <a:p>
            <a:r>
              <a:rPr lang="tr-TR" sz="2300" dirty="0"/>
              <a:t>Örnek alınırken </a:t>
            </a:r>
            <a:r>
              <a:rPr lang="tr-TR" sz="2300" u="sng" dirty="0"/>
              <a:t>aseptik</a:t>
            </a:r>
            <a:r>
              <a:rPr lang="tr-TR" sz="2300" dirty="0"/>
              <a:t> </a:t>
            </a:r>
            <a:r>
              <a:rPr lang="tr-TR" sz="2300" dirty="0">
                <a:solidFill>
                  <a:srgbClr val="FF0000"/>
                </a:solidFill>
              </a:rPr>
              <a:t>(mikroorganizmadan arındırılmış)</a:t>
            </a:r>
            <a:r>
              <a:rPr lang="tr-TR" sz="2300" dirty="0"/>
              <a:t> koşullarda, </a:t>
            </a:r>
            <a:r>
              <a:rPr lang="tr-TR" sz="2300" u="sng" dirty="0" err="1"/>
              <a:t>kontaminasyonlar</a:t>
            </a:r>
            <a:r>
              <a:rPr lang="tr-TR" sz="2300" u="sng" dirty="0"/>
              <a:t> </a:t>
            </a:r>
            <a:r>
              <a:rPr lang="tr-TR" sz="2300" dirty="0">
                <a:solidFill>
                  <a:srgbClr val="FF0000"/>
                </a:solidFill>
              </a:rPr>
              <a:t>(bulaşma) </a:t>
            </a:r>
            <a:r>
              <a:rPr lang="tr-TR" sz="2300" dirty="0"/>
              <a:t>önlenmelidir.</a:t>
            </a:r>
          </a:p>
          <a:p>
            <a:r>
              <a:rPr lang="tr-TR" sz="2300" dirty="0"/>
              <a:t>Örnek yeterli miktarda alınmalıdır.</a:t>
            </a:r>
          </a:p>
          <a:p>
            <a:r>
              <a:rPr lang="tr-TR" sz="2300" dirty="0"/>
              <a:t>Örnek yetkili bir kişi tarafından alınmalıdır.</a:t>
            </a:r>
          </a:p>
        </p:txBody>
      </p:sp>
      <p:pic>
        <p:nvPicPr>
          <p:cNvPr id="4" name="Resim 3"/>
          <p:cNvPicPr>
            <a:picLocks noChangeAspect="1"/>
          </p:cNvPicPr>
          <p:nvPr/>
        </p:nvPicPr>
        <p:blipFill>
          <a:blip r:embed="rId2"/>
          <a:stretch>
            <a:fillRect/>
          </a:stretch>
        </p:blipFill>
        <p:spPr>
          <a:xfrm>
            <a:off x="7437996" y="2895599"/>
            <a:ext cx="4658047" cy="2622839"/>
          </a:xfrm>
          <a:prstGeom prst="rect">
            <a:avLst/>
          </a:prstGeom>
        </p:spPr>
      </p:pic>
    </p:spTree>
    <p:extLst>
      <p:ext uri="{BB962C8B-B14F-4D97-AF65-F5344CB8AC3E}">
        <p14:creationId xmlns:p14="http://schemas.microsoft.com/office/powerpoint/2010/main" val="242697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62000"/>
          </a:xfrm>
        </p:spPr>
        <p:txBody>
          <a:bodyPr>
            <a:normAutofit/>
          </a:bodyPr>
          <a:lstStyle/>
          <a:p>
            <a:r>
              <a:rPr lang="tr-TR" dirty="0"/>
              <a:t>Mikrobiyolojik örnek alma aşamaları</a:t>
            </a:r>
          </a:p>
        </p:txBody>
      </p:sp>
      <p:sp>
        <p:nvSpPr>
          <p:cNvPr id="3" name="İçerik Yer Tutucusu 2"/>
          <p:cNvSpPr>
            <a:spLocks noGrp="1"/>
          </p:cNvSpPr>
          <p:nvPr>
            <p:ph idx="1"/>
          </p:nvPr>
        </p:nvSpPr>
        <p:spPr>
          <a:xfrm>
            <a:off x="4445770" y="1676400"/>
            <a:ext cx="5363248" cy="4516582"/>
          </a:xfrm>
        </p:spPr>
        <p:txBody>
          <a:bodyPr>
            <a:normAutofit/>
          </a:bodyPr>
          <a:lstStyle/>
          <a:p>
            <a:r>
              <a:rPr lang="tr-TR" sz="2800" dirty="0">
                <a:solidFill>
                  <a:schemeClr val="tx1"/>
                </a:solidFill>
              </a:rPr>
              <a:t>Örnek miktarının belirlenmesi</a:t>
            </a:r>
          </a:p>
          <a:p>
            <a:r>
              <a:rPr lang="tr-TR" sz="2800" dirty="0">
                <a:solidFill>
                  <a:schemeClr val="tx1"/>
                </a:solidFill>
              </a:rPr>
              <a:t>Örnekleme planının yapılması</a:t>
            </a:r>
          </a:p>
          <a:p>
            <a:r>
              <a:rPr lang="tr-TR" sz="2800" dirty="0">
                <a:solidFill>
                  <a:schemeClr val="tx1"/>
                </a:solidFill>
              </a:rPr>
              <a:t>Örneğin alınması</a:t>
            </a:r>
          </a:p>
          <a:p>
            <a:r>
              <a:rPr lang="tr-TR" sz="2800" dirty="0">
                <a:solidFill>
                  <a:schemeClr val="tx1"/>
                </a:solidFill>
              </a:rPr>
              <a:t>Örneğin laboratuvara uygun koşullarda taşınması</a:t>
            </a:r>
          </a:p>
          <a:p>
            <a:r>
              <a:rPr lang="tr-TR" sz="2800" dirty="0">
                <a:solidFill>
                  <a:schemeClr val="tx1"/>
                </a:solidFill>
              </a:rPr>
              <a:t>Örneğin analize hazırlanması</a:t>
            </a:r>
          </a:p>
        </p:txBody>
      </p:sp>
      <p:pic>
        <p:nvPicPr>
          <p:cNvPr id="4" name="Resim 3"/>
          <p:cNvPicPr>
            <a:picLocks noChangeAspect="1"/>
          </p:cNvPicPr>
          <p:nvPr/>
        </p:nvPicPr>
        <p:blipFill>
          <a:blip r:embed="rId2"/>
          <a:stretch>
            <a:fillRect/>
          </a:stretch>
        </p:blipFill>
        <p:spPr>
          <a:xfrm>
            <a:off x="677334" y="1371600"/>
            <a:ext cx="3768436" cy="3809734"/>
          </a:xfrm>
          <a:prstGeom prst="rect">
            <a:avLst/>
          </a:prstGeom>
        </p:spPr>
      </p:pic>
    </p:spTree>
    <p:extLst>
      <p:ext uri="{BB962C8B-B14F-4D97-AF65-F5344CB8AC3E}">
        <p14:creationId xmlns:p14="http://schemas.microsoft.com/office/powerpoint/2010/main" val="177474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771" y="263236"/>
            <a:ext cx="8596668" cy="595745"/>
          </a:xfrm>
        </p:spPr>
        <p:txBody>
          <a:bodyPr>
            <a:normAutofit/>
          </a:bodyPr>
          <a:lstStyle/>
          <a:p>
            <a:r>
              <a:rPr lang="tr-TR" sz="2800" dirty="0"/>
              <a:t>Örnek Alma Formu ve Örnek Sonuç Raporu</a:t>
            </a:r>
          </a:p>
        </p:txBody>
      </p:sp>
      <p:pic>
        <p:nvPicPr>
          <p:cNvPr id="4" name="Resim 3"/>
          <p:cNvPicPr>
            <a:picLocks noChangeAspect="1"/>
          </p:cNvPicPr>
          <p:nvPr/>
        </p:nvPicPr>
        <p:blipFill>
          <a:blip r:embed="rId2"/>
          <a:stretch>
            <a:fillRect/>
          </a:stretch>
        </p:blipFill>
        <p:spPr>
          <a:xfrm>
            <a:off x="873183" y="858980"/>
            <a:ext cx="4282051" cy="5915409"/>
          </a:xfrm>
          <a:prstGeom prst="rect">
            <a:avLst/>
          </a:prstGeom>
        </p:spPr>
      </p:pic>
      <p:pic>
        <p:nvPicPr>
          <p:cNvPr id="5130" name="Picture 10" descr="http://narturel.com/uploads/narturel/content_7_2796254364352b443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140" y="858979"/>
            <a:ext cx="4339514" cy="591540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911927" y="1066800"/>
            <a:ext cx="2382982" cy="2909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6262254" y="2092036"/>
            <a:ext cx="2382982" cy="2909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6300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r>
              <a:rPr lang="nn-NO" dirty="0"/>
              <a:t>Örnek Alma Kapları ve Özellikleri</a:t>
            </a:r>
            <a:endParaRPr lang="tr-TR" dirty="0"/>
          </a:p>
        </p:txBody>
      </p:sp>
      <p:sp>
        <p:nvSpPr>
          <p:cNvPr id="3" name="İçerik Yer Tutucusu 2"/>
          <p:cNvSpPr>
            <a:spLocks noGrp="1"/>
          </p:cNvSpPr>
          <p:nvPr>
            <p:ph idx="1"/>
          </p:nvPr>
        </p:nvSpPr>
        <p:spPr>
          <a:xfrm>
            <a:off x="677334" y="1537855"/>
            <a:ext cx="5238557" cy="4503507"/>
          </a:xfrm>
        </p:spPr>
        <p:txBody>
          <a:bodyPr>
            <a:noAutofit/>
          </a:bodyPr>
          <a:lstStyle/>
          <a:p>
            <a:r>
              <a:rPr lang="tr-TR" sz="2400" dirty="0"/>
              <a:t>Mikrobiyolojik örnek almak için </a:t>
            </a:r>
            <a:r>
              <a:rPr lang="tr-TR" sz="2400" dirty="0">
                <a:solidFill>
                  <a:srgbClr val="FF0000"/>
                </a:solidFill>
              </a:rPr>
              <a:t>kaşık, pipet, </a:t>
            </a:r>
            <a:r>
              <a:rPr lang="tr-TR" sz="2400" dirty="0" err="1">
                <a:solidFill>
                  <a:srgbClr val="FF0000"/>
                </a:solidFill>
              </a:rPr>
              <a:t>swab</a:t>
            </a:r>
            <a:r>
              <a:rPr lang="tr-TR" sz="2400" dirty="0">
                <a:solidFill>
                  <a:srgbClr val="FF0000"/>
                </a:solidFill>
              </a:rPr>
              <a:t> ya da </a:t>
            </a:r>
            <a:r>
              <a:rPr lang="tr-TR" sz="2400" dirty="0" err="1">
                <a:solidFill>
                  <a:srgbClr val="FF0000"/>
                </a:solidFill>
              </a:rPr>
              <a:t>deep</a:t>
            </a:r>
            <a:r>
              <a:rPr lang="tr-TR" sz="2400" dirty="0">
                <a:solidFill>
                  <a:srgbClr val="FF0000"/>
                </a:solidFill>
              </a:rPr>
              <a:t> slayt, kavanoz, </a:t>
            </a:r>
            <a:r>
              <a:rPr lang="tr-TR" sz="2400" dirty="0" err="1">
                <a:solidFill>
                  <a:srgbClr val="FF0000"/>
                </a:solidFill>
              </a:rPr>
              <a:t>erlen</a:t>
            </a:r>
            <a:r>
              <a:rPr lang="tr-TR" sz="2400" dirty="0">
                <a:solidFill>
                  <a:srgbClr val="FF0000"/>
                </a:solidFill>
              </a:rPr>
              <a:t>, beher</a:t>
            </a:r>
            <a:r>
              <a:rPr lang="tr-TR" sz="2400" dirty="0"/>
              <a:t>; paketleri açmak için de </a:t>
            </a:r>
            <a:r>
              <a:rPr lang="tr-TR" sz="2400" dirty="0">
                <a:solidFill>
                  <a:srgbClr val="FF0000"/>
                </a:solidFill>
              </a:rPr>
              <a:t>makas</a:t>
            </a:r>
            <a:r>
              <a:rPr lang="tr-TR" sz="2400" dirty="0"/>
              <a:t>, </a:t>
            </a:r>
            <a:r>
              <a:rPr lang="tr-TR" sz="2400" dirty="0">
                <a:solidFill>
                  <a:srgbClr val="FF0000"/>
                </a:solidFill>
              </a:rPr>
              <a:t>bıçak, konserve açacağı </a:t>
            </a:r>
            <a:r>
              <a:rPr lang="tr-TR" sz="2400" dirty="0"/>
              <a:t>kullanılır. Bu araçların hepsi de önceden sterilize edilmiş olmalıdır.</a:t>
            </a:r>
          </a:p>
          <a:p>
            <a:pPr marL="0" indent="0">
              <a:buNone/>
            </a:pPr>
            <a:endParaRPr lang="tr-TR" sz="2400" dirty="0"/>
          </a:p>
          <a:p>
            <a:r>
              <a:rPr lang="tr-TR" sz="2400" dirty="0">
                <a:solidFill>
                  <a:srgbClr val="FF0000"/>
                </a:solidFill>
              </a:rPr>
              <a:t>Cam, metal, plastik kaplar </a:t>
            </a:r>
            <a:r>
              <a:rPr lang="tr-TR" sz="2400" dirty="0"/>
              <a:t>veya tek kullanımlık </a:t>
            </a:r>
            <a:r>
              <a:rPr lang="tr-TR" sz="2400" dirty="0">
                <a:solidFill>
                  <a:srgbClr val="FF0000"/>
                </a:solidFill>
              </a:rPr>
              <a:t>steril plastik poşetler </a:t>
            </a:r>
            <a:r>
              <a:rPr lang="tr-TR" sz="2400" dirty="0"/>
              <a:t>de kullanılabilir.</a:t>
            </a:r>
          </a:p>
        </p:txBody>
      </p:sp>
      <p:pic>
        <p:nvPicPr>
          <p:cNvPr id="4" name="Resim 3"/>
          <p:cNvPicPr>
            <a:picLocks noChangeAspect="1"/>
          </p:cNvPicPr>
          <p:nvPr/>
        </p:nvPicPr>
        <p:blipFill>
          <a:blip r:embed="rId2"/>
          <a:stretch>
            <a:fillRect/>
          </a:stretch>
        </p:blipFill>
        <p:spPr>
          <a:xfrm>
            <a:off x="6129427" y="4347675"/>
            <a:ext cx="2361666" cy="2217940"/>
          </a:xfrm>
          <a:prstGeom prst="rect">
            <a:avLst/>
          </a:prstGeom>
        </p:spPr>
      </p:pic>
      <p:pic>
        <p:nvPicPr>
          <p:cNvPr id="4098" name="Picture 2" descr="Deltalab Vida kapaklı Numune Kabı Sterıl 350 adet - 57 x 73 mm-4097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427" y="1635214"/>
            <a:ext cx="3144575" cy="20789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Şişe, Şeffaf Cam, Vida Kapaklı 100 ml - Laboratuvar Malzemeleri ve  Cihazları - Analitik Kimyasal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3940" y="3936177"/>
            <a:ext cx="1846552" cy="184655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918447" y="5346833"/>
            <a:ext cx="1179380" cy="302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6220535" y="2839160"/>
            <a:ext cx="1179380" cy="302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9092835" y="4859453"/>
            <a:ext cx="591492" cy="3497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14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63236"/>
            <a:ext cx="8596668" cy="665018"/>
          </a:xfrm>
        </p:spPr>
        <p:txBody>
          <a:bodyPr/>
          <a:lstStyle/>
          <a:p>
            <a:r>
              <a:rPr lang="nn-NO" dirty="0"/>
              <a:t>Örnek Alma Kapları ve Özellikleri</a:t>
            </a:r>
            <a:endParaRPr lang="tr-TR" dirty="0"/>
          </a:p>
        </p:txBody>
      </p:sp>
      <p:sp>
        <p:nvSpPr>
          <p:cNvPr id="3" name="İçerik Yer Tutucusu 2"/>
          <p:cNvSpPr>
            <a:spLocks noGrp="1"/>
          </p:cNvSpPr>
          <p:nvPr>
            <p:ph idx="1"/>
          </p:nvPr>
        </p:nvSpPr>
        <p:spPr>
          <a:xfrm>
            <a:off x="677334" y="1274619"/>
            <a:ext cx="9741284" cy="5278582"/>
          </a:xfrm>
        </p:spPr>
        <p:txBody>
          <a:bodyPr>
            <a:noAutofit/>
          </a:bodyPr>
          <a:lstStyle/>
          <a:p>
            <a:pPr marL="0" indent="0">
              <a:buNone/>
            </a:pPr>
            <a:r>
              <a:rPr lang="tr-TR" sz="2000" dirty="0"/>
              <a:t>Örnek alma kaplarının taşıması gereken özellikler şunlardır;</a:t>
            </a:r>
          </a:p>
          <a:p>
            <a:r>
              <a:rPr lang="tr-TR" sz="2000" dirty="0"/>
              <a:t>Temiz, steril, kuru ve kapaklı olmalıdır.</a:t>
            </a:r>
          </a:p>
          <a:p>
            <a:r>
              <a:rPr lang="tr-TR" sz="2000" dirty="0"/>
              <a:t>Kırık veya çatlağı bulunmamalı, sızdırmaz, nem geçirmez özellikte olmalıdır.</a:t>
            </a:r>
          </a:p>
          <a:p>
            <a:r>
              <a:rPr lang="tr-TR" sz="2000" dirty="0"/>
              <a:t>En az 200 g veya 200 ml örnek alabilecek hacimde ve geniş ağızlı olmalıdır.</a:t>
            </a:r>
          </a:p>
          <a:p>
            <a:r>
              <a:rPr lang="tr-TR" sz="2000" dirty="0"/>
              <a:t>Sterilizasyona dayanıklı olmalıdır.</a:t>
            </a:r>
          </a:p>
          <a:p>
            <a:r>
              <a:rPr lang="tr-TR" sz="2000" dirty="0"/>
              <a:t>Kapağın içi emici olmayan bir materyal ile kaplanmış olmalıdır.</a:t>
            </a:r>
          </a:p>
          <a:p>
            <a:r>
              <a:rPr lang="tr-TR" sz="2000" dirty="0"/>
              <a:t>Örnek kaplarının kapakları su geçirmeyecek şekilde kapanmalıdır.</a:t>
            </a:r>
          </a:p>
          <a:p>
            <a:r>
              <a:rPr lang="tr-TR" sz="2000" dirty="0"/>
              <a:t>Soğutulmuş veya dondurulmuş örnekleri taşımak için kullanılacak örnek alma kapları termoslar gibi izoleli olmalıdır.</a:t>
            </a:r>
          </a:p>
          <a:p>
            <a:r>
              <a:rPr lang="tr-TR" sz="2000" dirty="0"/>
              <a:t>Kapağı olmayan kapları kapamada kullanılan lastik, plastik, mantar tıkaçlar önceden alüminyum folyo veya plastik şerit ile sarılmış olmalıdır.</a:t>
            </a:r>
          </a:p>
          <a:p>
            <a:r>
              <a:rPr lang="tr-TR" sz="2000" dirty="0"/>
              <a:t>Tek kullanımlık plastik poşetler güvenli bir şekilde kapatılmalı, içine konan örneği daha iyi korunması için ikinci bir plastik poşete konmalıdır.</a:t>
            </a:r>
          </a:p>
        </p:txBody>
      </p:sp>
    </p:spTree>
    <p:extLst>
      <p:ext uri="{BB962C8B-B14F-4D97-AF65-F5344CB8AC3E}">
        <p14:creationId xmlns:p14="http://schemas.microsoft.com/office/powerpoint/2010/main" val="148110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6582"/>
          </a:xfrm>
        </p:spPr>
        <p:txBody>
          <a:bodyPr>
            <a:noAutofit/>
          </a:bodyPr>
          <a:lstStyle/>
          <a:p>
            <a:r>
              <a:rPr lang="tr-TR" sz="2800" dirty="0"/>
              <a:t>Örnek Miktarını Etkileyen Faktörler</a:t>
            </a:r>
            <a:br>
              <a:rPr lang="tr-TR" sz="2800" dirty="0"/>
            </a:br>
            <a:endParaRPr lang="tr-TR" sz="2800" dirty="0"/>
          </a:p>
        </p:txBody>
      </p:sp>
      <p:sp>
        <p:nvSpPr>
          <p:cNvPr id="3" name="İçerik Yer Tutucusu 2"/>
          <p:cNvSpPr>
            <a:spLocks noGrp="1"/>
          </p:cNvSpPr>
          <p:nvPr>
            <p:ph idx="1"/>
          </p:nvPr>
        </p:nvSpPr>
        <p:spPr>
          <a:xfrm>
            <a:off x="677334" y="1316183"/>
            <a:ext cx="9145539" cy="5417126"/>
          </a:xfrm>
        </p:spPr>
        <p:txBody>
          <a:bodyPr>
            <a:normAutofit fontScale="92500" lnSpcReduction="10000"/>
          </a:bodyPr>
          <a:lstStyle/>
          <a:p>
            <a:r>
              <a:rPr lang="tr-TR" dirty="0"/>
              <a:t>Analize alınacak örnek sayısı ne kadar fazla olursa gerçek sonuca o kadar çok yaklaşılır</a:t>
            </a:r>
          </a:p>
          <a:p>
            <a:r>
              <a:rPr lang="tr-TR" dirty="0"/>
              <a:t>5 örnekle çalışmak tavsiye edilir.</a:t>
            </a:r>
          </a:p>
          <a:p>
            <a:r>
              <a:rPr lang="tr-TR" dirty="0"/>
              <a:t>Standart bir mikrobiyolojik sayım için 10 g örnek, patojenlerin var/yok testlerinde ise 25 g örnek alınır. Örneğin toplam bakteri, </a:t>
            </a:r>
            <a:r>
              <a:rPr lang="tr-TR" dirty="0" err="1"/>
              <a:t>koliform</a:t>
            </a:r>
            <a:r>
              <a:rPr lang="tr-TR" dirty="0"/>
              <a:t> bakteriler, </a:t>
            </a:r>
            <a:r>
              <a:rPr lang="tr-TR" i="1" dirty="0"/>
              <a:t>Stafilokok</a:t>
            </a:r>
            <a:r>
              <a:rPr lang="tr-TR" dirty="0"/>
              <a:t> bakterileri, maya ve küfler 10 g, </a:t>
            </a:r>
            <a:r>
              <a:rPr lang="tr-TR" i="1" dirty="0" err="1"/>
              <a:t>Salmonella</a:t>
            </a:r>
            <a:r>
              <a:rPr lang="tr-TR" i="1" dirty="0"/>
              <a:t> </a:t>
            </a:r>
            <a:r>
              <a:rPr lang="tr-TR" dirty="0"/>
              <a:t>ve </a:t>
            </a:r>
            <a:r>
              <a:rPr lang="tr-TR" i="1" dirty="0" err="1"/>
              <a:t>Listeria</a:t>
            </a:r>
            <a:r>
              <a:rPr lang="tr-TR" dirty="0"/>
              <a:t> için 25 g olmak üzere en az 60 g örnek alınır.</a:t>
            </a:r>
          </a:p>
          <a:p>
            <a:r>
              <a:rPr lang="tr-TR" dirty="0"/>
              <a:t>Örnekten mutlaka şahit numune alınmalıdır. Analizin tekrarlanabileceği düşünülerek örnek 200–250 g - ml alınmalıdır.</a:t>
            </a:r>
          </a:p>
          <a:p>
            <a:r>
              <a:rPr lang="tr-TR" dirty="0"/>
              <a:t>Hastalar, yaşlılar, hamileler ve çocuklar için hazırlanmış olan gıdalardan daha fazla örnek alınmalıdır.</a:t>
            </a:r>
          </a:p>
          <a:p>
            <a:r>
              <a:rPr lang="tr-TR" dirty="0"/>
              <a:t>Fındık ezmesi gibi analiz sırasında </a:t>
            </a:r>
            <a:r>
              <a:rPr lang="tr-TR" dirty="0" err="1"/>
              <a:t>homojenizasyonu</a:t>
            </a:r>
            <a:r>
              <a:rPr lang="tr-TR" dirty="0"/>
              <a:t> zor olan gıdalardan daha fazla sayıda örnek alınmalıdır.</a:t>
            </a:r>
          </a:p>
          <a:p>
            <a:r>
              <a:rPr lang="tr-TR" dirty="0"/>
              <a:t>Ambalaj boyutu küçüldükçe daha fazla sayıda örnek alınmalıdır.</a:t>
            </a:r>
          </a:p>
          <a:p>
            <a:r>
              <a:rPr lang="tr-TR" dirty="0"/>
              <a:t>Çabuk bozulan gıdalardan daha çok örnek alınmalıdır.</a:t>
            </a:r>
          </a:p>
          <a:p>
            <a:r>
              <a:rPr lang="tr-TR" dirty="0"/>
              <a:t>Pasta, dondurma, yumurta içeren </a:t>
            </a:r>
            <a:r>
              <a:rPr lang="tr-TR" i="1" dirty="0" err="1"/>
              <a:t>Salmonella</a:t>
            </a:r>
            <a:r>
              <a:rPr lang="tr-TR" i="1" dirty="0"/>
              <a:t>, </a:t>
            </a:r>
            <a:r>
              <a:rPr lang="tr-TR" i="1" dirty="0" err="1"/>
              <a:t>Listeria</a:t>
            </a:r>
            <a:r>
              <a:rPr lang="tr-TR" i="1" dirty="0"/>
              <a:t> </a:t>
            </a:r>
            <a:r>
              <a:rPr lang="tr-TR" dirty="0"/>
              <a:t>gibi patojen bakteri riski yüksek olan gıdalardan daha çok örnek alınmalıdır.</a:t>
            </a:r>
          </a:p>
          <a:p>
            <a:r>
              <a:rPr lang="tr-TR" dirty="0"/>
              <a:t>Üretiminde basit teknoloji uygulayan işletmelerden modern olanlara göre daha çok örnek alınması gerekir.</a:t>
            </a:r>
          </a:p>
        </p:txBody>
      </p:sp>
    </p:spTree>
    <p:extLst>
      <p:ext uri="{BB962C8B-B14F-4D97-AF65-F5344CB8AC3E}">
        <p14:creationId xmlns:p14="http://schemas.microsoft.com/office/powerpoint/2010/main" val="117308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4469"/>
          </a:xfrm>
        </p:spPr>
        <p:txBody>
          <a:bodyPr>
            <a:normAutofit fontScale="90000"/>
          </a:bodyPr>
          <a:lstStyle/>
          <a:p>
            <a:r>
              <a:rPr lang="tr-TR" dirty="0"/>
              <a:t>Örnek Hazırlamada Kullanılan Ekipmanlar</a:t>
            </a:r>
          </a:p>
        </p:txBody>
      </p:sp>
      <p:pic>
        <p:nvPicPr>
          <p:cNvPr id="1026" name="Picture 2" descr="Sample Preparation for Pesticide Residue Analysis using the QuEChERS Method  - Food Safety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488" y="1435762"/>
            <a:ext cx="2521921" cy="2388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luCult™ Gravimetric Dilutor &amp; Sample Homogenizer Product Range |  Sigma-Ald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104745"/>
            <a:ext cx="2969458" cy="244980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821947" y="3585052"/>
            <a:ext cx="3727806" cy="276999"/>
          </a:xfrm>
          <a:prstGeom prst="rect">
            <a:avLst/>
          </a:prstGeom>
        </p:spPr>
        <p:txBody>
          <a:bodyPr wrap="square">
            <a:spAutoFit/>
          </a:bodyPr>
          <a:lstStyle/>
          <a:p>
            <a:r>
              <a:rPr lang="tr-TR" sz="1200" dirty="0" err="1"/>
              <a:t>gravimetrik</a:t>
            </a:r>
            <a:r>
              <a:rPr lang="tr-TR" sz="1200" dirty="0"/>
              <a:t> seyrelticiler ve örnek </a:t>
            </a:r>
            <a:r>
              <a:rPr lang="tr-TR" sz="1200" dirty="0" err="1"/>
              <a:t>homojenizatörü</a:t>
            </a:r>
            <a:endParaRPr lang="tr-TR" sz="1200" dirty="0"/>
          </a:p>
        </p:txBody>
      </p:sp>
      <p:pic>
        <p:nvPicPr>
          <p:cNvPr id="5" name="Resim 4"/>
          <p:cNvPicPr>
            <a:picLocks noChangeAspect="1"/>
          </p:cNvPicPr>
          <p:nvPr/>
        </p:nvPicPr>
        <p:blipFill>
          <a:blip r:embed="rId4"/>
          <a:stretch>
            <a:fillRect/>
          </a:stretch>
        </p:blipFill>
        <p:spPr>
          <a:xfrm>
            <a:off x="4286675" y="4128094"/>
            <a:ext cx="2251028" cy="2112198"/>
          </a:xfrm>
          <a:prstGeom prst="rect">
            <a:avLst/>
          </a:prstGeom>
        </p:spPr>
      </p:pic>
      <p:sp>
        <p:nvSpPr>
          <p:cNvPr id="6" name="Dikdörtgen 5"/>
          <p:cNvSpPr/>
          <p:nvPr/>
        </p:nvSpPr>
        <p:spPr>
          <a:xfrm>
            <a:off x="4975668" y="6352446"/>
            <a:ext cx="1021433" cy="307777"/>
          </a:xfrm>
          <a:prstGeom prst="rect">
            <a:avLst/>
          </a:prstGeom>
        </p:spPr>
        <p:txBody>
          <a:bodyPr wrap="none">
            <a:spAutoFit/>
          </a:bodyPr>
          <a:lstStyle/>
          <a:p>
            <a:r>
              <a:rPr lang="tr-TR" sz="1400" dirty="0" err="1"/>
              <a:t>stomacher</a:t>
            </a:r>
            <a:endParaRPr lang="tr-TR" sz="1400" dirty="0"/>
          </a:p>
        </p:txBody>
      </p:sp>
      <p:sp>
        <p:nvSpPr>
          <p:cNvPr id="7" name="Dikdörtgen 6"/>
          <p:cNvSpPr/>
          <p:nvPr/>
        </p:nvSpPr>
        <p:spPr>
          <a:xfrm>
            <a:off x="2934423" y="3638785"/>
            <a:ext cx="800219" cy="307777"/>
          </a:xfrm>
          <a:prstGeom prst="rect">
            <a:avLst/>
          </a:prstGeom>
        </p:spPr>
        <p:txBody>
          <a:bodyPr wrap="none">
            <a:spAutoFit/>
          </a:bodyPr>
          <a:lstStyle/>
          <a:p>
            <a:r>
              <a:rPr lang="tr-TR" sz="1400" dirty="0"/>
              <a:t>blender</a:t>
            </a:r>
          </a:p>
        </p:txBody>
      </p:sp>
      <p:pic>
        <p:nvPicPr>
          <p:cNvPr id="1030" name="Picture 6" descr="Pesticide in Food Sample Preparation” Workshop – Department of Science |  The Open University of Hong K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5064" y="3780487"/>
            <a:ext cx="1485009" cy="1975063"/>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8943122" y="5932515"/>
            <a:ext cx="3183885" cy="307777"/>
          </a:xfrm>
          <a:prstGeom prst="rect">
            <a:avLst/>
          </a:prstGeom>
        </p:spPr>
        <p:txBody>
          <a:bodyPr wrap="none">
            <a:spAutoFit/>
          </a:bodyPr>
          <a:lstStyle/>
          <a:p>
            <a:r>
              <a:rPr lang="tr-TR" sz="1400" dirty="0"/>
              <a:t>analiz için hazır hale getirilmiş örnek</a:t>
            </a:r>
          </a:p>
        </p:txBody>
      </p:sp>
      <p:pic>
        <p:nvPicPr>
          <p:cNvPr id="1032" name="Picture 8" descr="Full Page Filter bags (stomacher ba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3122" y="3792673"/>
            <a:ext cx="1466353" cy="1950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od Microbiology and Food Safety - WORT 89.9 F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513" y="3463014"/>
            <a:ext cx="2067934" cy="2067935"/>
          </a:xfrm>
          <a:prstGeom prst="rect">
            <a:avLst/>
          </a:prstGeom>
          <a:noFill/>
          <a:extLst>
            <a:ext uri="{909E8E84-426E-40DD-AFC4-6F175D3DCCD1}">
              <a14:hiddenFill xmlns:a14="http://schemas.microsoft.com/office/drawing/2010/main">
                <a:solidFill>
                  <a:srgbClr val="FFFFFF"/>
                </a:solidFill>
              </a14:hiddenFill>
            </a:ext>
          </a:extLst>
        </p:spPr>
      </p:pic>
      <p:sp>
        <p:nvSpPr>
          <p:cNvPr id="10" name="Sağ Ok 9"/>
          <p:cNvSpPr/>
          <p:nvPr/>
        </p:nvSpPr>
        <p:spPr>
          <a:xfrm>
            <a:off x="2351820" y="4068822"/>
            <a:ext cx="1165207" cy="52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a:off x="7402869" y="3975437"/>
            <a:ext cx="1165207" cy="52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3692740"/>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443</TotalTime>
  <Words>1112</Words>
  <Application>Microsoft Office PowerPoint</Application>
  <PresentationFormat>Geniş ekran</PresentationFormat>
  <Paragraphs>96</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Trebuchet MS</vt:lpstr>
      <vt:lpstr>Wingdings 3</vt:lpstr>
      <vt:lpstr>Yüzeyler</vt:lpstr>
      <vt:lpstr> Mikrobiyolojik Ekim için Numune Hazırlama </vt:lpstr>
      <vt:lpstr>Gıdalardan Neden Mikrobiyolojik Numune Alırız?</vt:lpstr>
      <vt:lpstr>Mikrobiyolojik örnek almada temel ilke</vt:lpstr>
      <vt:lpstr>Mikrobiyolojik örnek alma aşamaları</vt:lpstr>
      <vt:lpstr>Örnek Alma Formu ve Örnek Sonuç Raporu</vt:lpstr>
      <vt:lpstr>Örnek Alma Kapları ve Özellikleri</vt:lpstr>
      <vt:lpstr>Örnek Alma Kapları ve Özellikleri</vt:lpstr>
      <vt:lpstr>Örnek Miktarını Etkileyen Faktörler </vt:lpstr>
      <vt:lpstr>Örnek Hazırlamada Kullanılan Ekipmanlar</vt:lpstr>
      <vt:lpstr>Sıvı gıdalardan mikrobiyolojik örnek alınması </vt:lpstr>
      <vt:lpstr>Katı gıdalardan mikrobiyolojik örnek alınması</vt:lpstr>
      <vt:lpstr>Kuru gıdalardan mikrobiyolojik örnek alınması</vt:lpstr>
      <vt:lpstr>Dondurulmuş gıdalardan mikrobiyolojik örnek alınması</vt:lpstr>
      <vt:lpstr>Soğutulmuş gıdalardan mikrobiyolojik örnek alınması</vt:lpstr>
      <vt:lpstr>Çeşmeden su örneği alınması</vt:lpstr>
      <vt:lpstr>Ekipmanlardan mikrobiyolojik örnek alınması</vt:lpstr>
      <vt:lpstr>Alınan Örneklerin Taşınması ve Muhafaza Edilmesi</vt:lpstr>
      <vt:lpstr>Alınan Örneklerin Taşınması ve Muhafaza Edilmesi</vt:lpstr>
      <vt:lpstr>ARAŞTIRMA KONUSU</vt:lpstr>
      <vt:lpstr>Rapor Gönderim Koşulları ve Örnek Rapor Şablonu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Ahmet Yetiman</cp:lastModifiedBy>
  <cp:revision>78</cp:revision>
  <dcterms:created xsi:type="dcterms:W3CDTF">2020-10-07T10:44:26Z</dcterms:created>
  <dcterms:modified xsi:type="dcterms:W3CDTF">2024-11-08T13:50:59Z</dcterms:modified>
</cp:coreProperties>
</file>